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8" r:id="rId2"/>
    <p:sldId id="340" r:id="rId3"/>
    <p:sldId id="259" r:id="rId4"/>
    <p:sldId id="289" r:id="rId5"/>
    <p:sldId id="290" r:id="rId6"/>
    <p:sldId id="291" r:id="rId7"/>
    <p:sldId id="292" r:id="rId8"/>
    <p:sldId id="293" r:id="rId9"/>
    <p:sldId id="294" r:id="rId10"/>
    <p:sldId id="280" r:id="rId11"/>
    <p:sldId id="285" r:id="rId12"/>
    <p:sldId id="286" r:id="rId13"/>
    <p:sldId id="296" r:id="rId14"/>
    <p:sldId id="295" r:id="rId15"/>
    <p:sldId id="283" r:id="rId16"/>
    <p:sldId id="279" r:id="rId17"/>
    <p:sldId id="299" r:id="rId18"/>
    <p:sldId id="300" r:id="rId19"/>
    <p:sldId id="301" r:id="rId20"/>
    <p:sldId id="302" r:id="rId21"/>
    <p:sldId id="303" r:id="rId22"/>
    <p:sldId id="304" r:id="rId23"/>
    <p:sldId id="305" r:id="rId24"/>
    <p:sldId id="306" r:id="rId25"/>
    <p:sldId id="307" r:id="rId26"/>
    <p:sldId id="297" r:id="rId27"/>
    <p:sldId id="309" r:id="rId28"/>
    <p:sldId id="310" r:id="rId29"/>
    <p:sldId id="311" r:id="rId30"/>
    <p:sldId id="312" r:id="rId31"/>
    <p:sldId id="313" r:id="rId32"/>
    <p:sldId id="342" r:id="rId33"/>
    <p:sldId id="314" r:id="rId34"/>
    <p:sldId id="343" r:id="rId35"/>
    <p:sldId id="315" r:id="rId36"/>
    <p:sldId id="316" r:id="rId37"/>
    <p:sldId id="337" r:id="rId38"/>
    <p:sldId id="344" r:id="rId39"/>
    <p:sldId id="345" r:id="rId40"/>
    <p:sldId id="338" r:id="rId41"/>
    <p:sldId id="317" r:id="rId42"/>
    <p:sldId id="318" r:id="rId43"/>
    <p:sldId id="321" r:id="rId44"/>
    <p:sldId id="319" r:id="rId45"/>
    <p:sldId id="320" r:id="rId46"/>
    <p:sldId id="322" r:id="rId47"/>
    <p:sldId id="323" r:id="rId48"/>
    <p:sldId id="324" r:id="rId49"/>
    <p:sldId id="325" r:id="rId50"/>
    <p:sldId id="326" r:id="rId51"/>
    <p:sldId id="328" r:id="rId52"/>
    <p:sldId id="329" r:id="rId53"/>
    <p:sldId id="341" r:id="rId54"/>
    <p:sldId id="331" r:id="rId55"/>
    <p:sldId id="333" r:id="rId56"/>
    <p:sldId id="334" r:id="rId57"/>
    <p:sldId id="335" r:id="rId58"/>
    <p:sldId id="336" r:id="rId59"/>
    <p:sldId id="308" r:id="rId60"/>
    <p:sldId id="28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340"/>
            <p14:sldId id="259"/>
            <p14:sldId id="289"/>
            <p14:sldId id="290"/>
            <p14:sldId id="291"/>
            <p14:sldId id="292"/>
            <p14:sldId id="293"/>
            <p14:sldId id="294"/>
            <p14:sldId id="280"/>
            <p14:sldId id="285"/>
            <p14:sldId id="286"/>
            <p14:sldId id="296"/>
            <p14:sldId id="295"/>
            <p14:sldId id="283"/>
            <p14:sldId id="279"/>
            <p14:sldId id="299"/>
            <p14:sldId id="300"/>
            <p14:sldId id="301"/>
            <p14:sldId id="302"/>
            <p14:sldId id="303"/>
            <p14:sldId id="304"/>
            <p14:sldId id="305"/>
            <p14:sldId id="306"/>
            <p14:sldId id="307"/>
            <p14:sldId id="297"/>
            <p14:sldId id="309"/>
            <p14:sldId id="310"/>
            <p14:sldId id="311"/>
            <p14:sldId id="312"/>
            <p14:sldId id="313"/>
            <p14:sldId id="342"/>
            <p14:sldId id="314"/>
            <p14:sldId id="343"/>
            <p14:sldId id="315"/>
            <p14:sldId id="316"/>
            <p14:sldId id="337"/>
            <p14:sldId id="344"/>
            <p14:sldId id="345"/>
            <p14:sldId id="338"/>
            <p14:sldId id="317"/>
            <p14:sldId id="318"/>
            <p14:sldId id="321"/>
            <p14:sldId id="319"/>
            <p14:sldId id="320"/>
            <p14:sldId id="322"/>
            <p14:sldId id="323"/>
            <p14:sldId id="324"/>
            <p14:sldId id="325"/>
            <p14:sldId id="326"/>
            <p14:sldId id="328"/>
            <p14:sldId id="329"/>
            <p14:sldId id="341"/>
            <p14:sldId id="331"/>
            <p14:sldId id="333"/>
            <p14:sldId id="334"/>
            <p14:sldId id="335"/>
            <p14:sldId id="336"/>
            <p14:sldId id="308"/>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1"/>
    <p:restoredTop sz="63032"/>
  </p:normalViewPr>
  <p:slideViewPr>
    <p:cSldViewPr snapToGrid="0" snapToObjects="1">
      <p:cViewPr varScale="1">
        <p:scale>
          <a:sx n="61" d="100"/>
          <a:sy n="61" d="100"/>
        </p:scale>
        <p:origin x="6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2020/4/27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二叉树是递归定义的</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12</a:t>
            </a:fld>
            <a:endParaRPr kumimoji="1" lang="zh-CN" altLang="en-US"/>
          </a:p>
        </p:txBody>
      </p:sp>
    </p:spTree>
    <p:extLst>
      <p:ext uri="{BB962C8B-B14F-4D97-AF65-F5344CB8AC3E}">
        <p14:creationId xmlns:p14="http://schemas.microsoft.com/office/powerpoint/2010/main" val="42007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2311484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639225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3939659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81804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2663877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3058294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315389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1401487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2122826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258246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16</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362559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3047893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2329743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3857970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815792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56259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2009247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2116935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50</a:t>
            </a:fld>
            <a:endParaRPr kumimoji="1" lang="zh-CN" altLang="en-US"/>
          </a:p>
        </p:txBody>
      </p:sp>
    </p:spTree>
    <p:extLst>
      <p:ext uri="{BB962C8B-B14F-4D97-AF65-F5344CB8AC3E}">
        <p14:creationId xmlns:p14="http://schemas.microsoft.com/office/powerpoint/2010/main" val="2019810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51</a:t>
            </a:fld>
            <a:endParaRPr kumimoji="1" lang="zh-CN" altLang="en-US"/>
          </a:p>
        </p:txBody>
      </p:sp>
    </p:spTree>
    <p:extLst>
      <p:ext uri="{BB962C8B-B14F-4D97-AF65-F5344CB8AC3E}">
        <p14:creationId xmlns:p14="http://schemas.microsoft.com/office/powerpoint/2010/main" val="2674919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22</a:t>
            </a:fld>
            <a:endParaRPr kumimoji="1" lang="zh-CN" altLang="en-US"/>
          </a:p>
        </p:txBody>
      </p:sp>
    </p:spTree>
    <p:extLst>
      <p:ext uri="{BB962C8B-B14F-4D97-AF65-F5344CB8AC3E}">
        <p14:creationId xmlns:p14="http://schemas.microsoft.com/office/powerpoint/2010/main" val="807388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52</a:t>
            </a:fld>
            <a:endParaRPr kumimoji="1" lang="zh-CN" altLang="en-US"/>
          </a:p>
        </p:txBody>
      </p:sp>
    </p:spTree>
    <p:extLst>
      <p:ext uri="{BB962C8B-B14F-4D97-AF65-F5344CB8AC3E}">
        <p14:creationId xmlns:p14="http://schemas.microsoft.com/office/powerpoint/2010/main" val="724864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53</a:t>
            </a:fld>
            <a:endParaRPr kumimoji="1" lang="zh-CN" altLang="en-US"/>
          </a:p>
        </p:txBody>
      </p:sp>
    </p:spTree>
    <p:extLst>
      <p:ext uri="{BB962C8B-B14F-4D97-AF65-F5344CB8AC3E}">
        <p14:creationId xmlns:p14="http://schemas.microsoft.com/office/powerpoint/2010/main" val="2284452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54</a:t>
            </a:fld>
            <a:endParaRPr kumimoji="1" lang="zh-CN" altLang="en-US"/>
          </a:p>
        </p:txBody>
      </p:sp>
    </p:spTree>
    <p:extLst>
      <p:ext uri="{BB962C8B-B14F-4D97-AF65-F5344CB8AC3E}">
        <p14:creationId xmlns:p14="http://schemas.microsoft.com/office/powerpoint/2010/main" val="3142474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55</a:t>
            </a:fld>
            <a:endParaRPr kumimoji="1" lang="zh-CN" altLang="en-US"/>
          </a:p>
        </p:txBody>
      </p:sp>
    </p:spTree>
    <p:extLst>
      <p:ext uri="{BB962C8B-B14F-4D97-AF65-F5344CB8AC3E}">
        <p14:creationId xmlns:p14="http://schemas.microsoft.com/office/powerpoint/2010/main" val="3360595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56</a:t>
            </a:fld>
            <a:endParaRPr kumimoji="1" lang="zh-CN" altLang="en-US"/>
          </a:p>
        </p:txBody>
      </p:sp>
    </p:spTree>
    <p:extLst>
      <p:ext uri="{BB962C8B-B14F-4D97-AF65-F5344CB8AC3E}">
        <p14:creationId xmlns:p14="http://schemas.microsoft.com/office/powerpoint/2010/main" val="2750345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57</a:t>
            </a:fld>
            <a:endParaRPr kumimoji="1" lang="zh-CN" altLang="en-US"/>
          </a:p>
        </p:txBody>
      </p:sp>
    </p:spTree>
    <p:extLst>
      <p:ext uri="{BB962C8B-B14F-4D97-AF65-F5344CB8AC3E}">
        <p14:creationId xmlns:p14="http://schemas.microsoft.com/office/powerpoint/2010/main" val="2902342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58</a:t>
            </a:fld>
            <a:endParaRPr kumimoji="1" lang="zh-CN" altLang="en-US"/>
          </a:p>
        </p:txBody>
      </p:sp>
    </p:spTree>
    <p:extLst>
      <p:ext uri="{BB962C8B-B14F-4D97-AF65-F5344CB8AC3E}">
        <p14:creationId xmlns:p14="http://schemas.microsoft.com/office/powerpoint/2010/main" val="235807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59</a:t>
            </a:fld>
            <a:endParaRPr kumimoji="1" lang="zh-CN" altLang="en-US"/>
          </a:p>
        </p:txBody>
      </p:sp>
    </p:spTree>
    <p:extLst>
      <p:ext uri="{BB962C8B-B14F-4D97-AF65-F5344CB8AC3E}">
        <p14:creationId xmlns:p14="http://schemas.microsoft.com/office/powerpoint/2010/main" val="2321774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60</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1597854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258779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3754957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29</a:t>
            </a:fld>
            <a:endParaRPr kumimoji="1" lang="zh-CN" altLang="en-US"/>
          </a:p>
        </p:txBody>
      </p:sp>
    </p:spTree>
    <p:extLst>
      <p:ext uri="{BB962C8B-B14F-4D97-AF65-F5344CB8AC3E}">
        <p14:creationId xmlns:p14="http://schemas.microsoft.com/office/powerpoint/2010/main" val="144369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30</a:t>
            </a:fld>
            <a:endParaRPr kumimoji="1" lang="zh-CN" altLang="en-US"/>
          </a:p>
        </p:txBody>
      </p:sp>
    </p:spTree>
    <p:extLst>
      <p:ext uri="{BB962C8B-B14F-4D97-AF65-F5344CB8AC3E}">
        <p14:creationId xmlns:p14="http://schemas.microsoft.com/office/powerpoint/2010/main" val="3001825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278310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2020/4/27</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2020/4/27</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2020/4/27</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2020/4/27</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2020/4/27</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2020/4/27</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2020/4/27</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2020/4/27</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2020/4/27</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2020/4/27</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2020/4/27</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sv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8</a:t>
            </a:r>
            <a:r>
              <a:rPr kumimoji="1" lang="zh-CN" altLang="en-US" sz="4000" dirty="0">
                <a:latin typeface="Microsoft YaHei" panose="020B0503020204020204" pitchFamily="34" charset="-122"/>
                <a:ea typeface="Microsoft YaHei" panose="020B0503020204020204" pitchFamily="34" charset="-122"/>
              </a:rPr>
              <a:t>节课 树和二叉树</a:t>
            </a:r>
          </a:p>
        </p:txBody>
      </p:sp>
      <p:pic>
        <p:nvPicPr>
          <p:cNvPr id="5" name="图片 2">
            <a:extLst>
              <a:ext uri="{FF2B5EF4-FFF2-40B4-BE49-F238E27FC236}">
                <a16:creationId xmlns:a16="http://schemas.microsoft.com/office/drawing/2014/main" id="{C4D11263-438B-FC45-915A-7FA88EA8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818" t="9651" r="2068" b="9219"/>
          <a:stretch>
            <a:fillRect/>
          </a:stretch>
        </p:blipFill>
        <p:spPr bwMode="auto">
          <a:xfrm>
            <a:off x="9186863" y="0"/>
            <a:ext cx="3005137" cy="782637"/>
          </a:xfrm>
          <a:prstGeom prst="rect">
            <a:avLst/>
          </a:prstGeom>
          <a:solidFill>
            <a:schemeClr val="accent1"/>
          </a:solidFill>
          <a:ln>
            <a:noFill/>
          </a:ln>
        </p:spPr>
      </p:pic>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树的抽象数据类型</a:t>
            </a:r>
          </a:p>
        </p:txBody>
      </p:sp>
      <p:pic>
        <p:nvPicPr>
          <p:cNvPr id="4" name="图片 3">
            <a:extLst>
              <a:ext uri="{FF2B5EF4-FFF2-40B4-BE49-F238E27FC236}">
                <a16:creationId xmlns:a16="http://schemas.microsoft.com/office/drawing/2014/main" id="{083FC24B-95BC-704B-9595-5BD356FCBBF4}"/>
              </a:ext>
            </a:extLst>
          </p:cNvPr>
          <p:cNvPicPr>
            <a:picLocks noChangeAspect="1"/>
          </p:cNvPicPr>
          <p:nvPr/>
        </p:nvPicPr>
        <p:blipFill>
          <a:blip r:embed="rId3"/>
          <a:stretch>
            <a:fillRect/>
          </a:stretch>
        </p:blipFill>
        <p:spPr>
          <a:xfrm>
            <a:off x="2920134" y="1540004"/>
            <a:ext cx="6351732" cy="5317996"/>
          </a:xfrm>
          <a:prstGeom prst="rect">
            <a:avLst/>
          </a:prstGeom>
        </p:spPr>
      </p:pic>
    </p:spTree>
    <p:extLst>
      <p:ext uri="{BB962C8B-B14F-4D97-AF65-F5344CB8AC3E}">
        <p14:creationId xmlns:p14="http://schemas.microsoft.com/office/powerpoint/2010/main" val="102228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树的顺序存储和链式存储。</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1" y="2576591"/>
            <a:ext cx="9873121" cy="1384995"/>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通过线性表，栈，队列的学习，我们都知道了每个结构都有</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种存储方式，树也不例外。具体如何存储，我们将以二叉树作为例子讲解。</a:t>
            </a:r>
          </a:p>
        </p:txBody>
      </p:sp>
    </p:spTree>
    <p:extLst>
      <p:ext uri="{BB962C8B-B14F-4D97-AF65-F5344CB8AC3E}">
        <p14:creationId xmlns:p14="http://schemas.microsoft.com/office/powerpoint/2010/main" val="269173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二叉树</a:t>
            </a:r>
          </a:p>
        </p:txBody>
      </p:sp>
      <p:sp>
        <p:nvSpPr>
          <p:cNvPr id="4" name="矩形 3">
            <a:extLst>
              <a:ext uri="{FF2B5EF4-FFF2-40B4-BE49-F238E27FC236}">
                <a16:creationId xmlns:a16="http://schemas.microsoft.com/office/drawing/2014/main" id="{CD5BE735-56FF-224F-8A63-135CB6B3434F}"/>
              </a:ext>
            </a:extLst>
          </p:cNvPr>
          <p:cNvSpPr/>
          <p:nvPr/>
        </p:nvSpPr>
        <p:spPr>
          <a:xfrm>
            <a:off x="557970" y="1970690"/>
            <a:ext cx="6096000" cy="3970318"/>
          </a:xfrm>
          <a:prstGeom prst="rect">
            <a:avLst/>
          </a:prstGeom>
        </p:spPr>
        <p:txBody>
          <a:bodyPr>
            <a:spAutoFit/>
          </a:bodyPr>
          <a:lstStyle/>
          <a:p>
            <a:r>
              <a:rPr lang="zh-CN" altLang="en-US" sz="2800" dirty="0">
                <a:latin typeface="微软雅黑" pitchFamily="34" charset="-122"/>
                <a:ea typeface="微软雅黑" pitchFamily="34" charset="-122"/>
              </a:rPr>
              <a:t>二叉树有如下特征：</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1.</a:t>
            </a:r>
            <a:r>
              <a:rPr lang="zh-CN" altLang="en-US" sz="2800" dirty="0">
                <a:latin typeface="微软雅黑" pitchFamily="34" charset="-122"/>
                <a:ea typeface="微软雅黑" pitchFamily="34" charset="-122"/>
              </a:rPr>
              <a:t>它可能是颗</a:t>
            </a:r>
            <a:r>
              <a:rPr lang="zh-CN" altLang="en-US" sz="2800" dirty="0">
                <a:solidFill>
                  <a:schemeClr val="accent2"/>
                </a:solidFill>
                <a:latin typeface="微软雅黑" pitchFamily="34" charset="-122"/>
                <a:ea typeface="微软雅黑" pitchFamily="34" charset="-122"/>
              </a:rPr>
              <a:t>空树</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2.</a:t>
            </a:r>
            <a:r>
              <a:rPr lang="zh-CN" altLang="en-US" sz="2800" dirty="0">
                <a:latin typeface="微软雅黑" pitchFamily="34" charset="-122"/>
                <a:ea typeface="微软雅黑" pitchFamily="34" charset="-122"/>
              </a:rPr>
              <a:t>只有一个</a:t>
            </a:r>
            <a:r>
              <a:rPr lang="zh-CN" altLang="en-US" sz="2800" dirty="0">
                <a:solidFill>
                  <a:schemeClr val="accent2"/>
                </a:solidFill>
                <a:latin typeface="微软雅黑" pitchFamily="34" charset="-122"/>
                <a:ea typeface="微软雅黑" pitchFamily="34" charset="-122"/>
              </a:rPr>
              <a:t>根结点</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3.</a:t>
            </a:r>
            <a:r>
              <a:rPr lang="zh-CN" altLang="en-US" sz="2800" dirty="0">
                <a:latin typeface="微软雅黑" pitchFamily="34" charset="-122"/>
                <a:ea typeface="微软雅黑" pitchFamily="34" charset="-122"/>
              </a:rPr>
              <a:t>任意一个结点，它的子树满足如下其中一个条件</a:t>
            </a:r>
            <a:r>
              <a:rPr lang="en-US" altLang="zh-CN" sz="2800" dirty="0">
                <a:latin typeface="微软雅黑" pitchFamily="34" charset="-122"/>
                <a:ea typeface="微软雅黑" pitchFamily="34" charset="-122"/>
              </a:rPr>
              <a:t>:</a:t>
            </a:r>
          </a:p>
          <a:p>
            <a:r>
              <a:rPr lang="zh-CN" altLang="en-US" sz="2800" dirty="0">
                <a:latin typeface="微软雅黑" pitchFamily="34" charset="-122"/>
                <a:ea typeface="微软雅黑" pitchFamily="34" charset="-122"/>
              </a:rPr>
              <a:t>      （</a:t>
            </a: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）没有左右子树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2</a:t>
            </a:r>
            <a:r>
              <a:rPr lang="zh-CN" altLang="en-US" sz="2800" dirty="0">
                <a:latin typeface="微软雅黑" pitchFamily="34" charset="-122"/>
                <a:ea typeface="微软雅黑" pitchFamily="34" charset="-122"/>
              </a:rPr>
              <a:t>）只有左子树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）只有右子树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4</a:t>
            </a:r>
            <a:r>
              <a:rPr lang="zh-CN" altLang="en-US" sz="2800" dirty="0">
                <a:latin typeface="微软雅黑" pitchFamily="34" charset="-122"/>
                <a:ea typeface="微软雅黑" pitchFamily="34" charset="-122"/>
              </a:rPr>
              <a:t>）既有左子树，又有右子树</a:t>
            </a:r>
            <a:endParaRPr lang="en-US" altLang="zh-CN" sz="2800" dirty="0">
              <a:latin typeface="微软雅黑" pitchFamily="34" charset="-122"/>
              <a:ea typeface="微软雅黑" pitchFamily="34" charset="-122"/>
            </a:endParaRPr>
          </a:p>
        </p:txBody>
      </p:sp>
      <p:pic>
        <p:nvPicPr>
          <p:cNvPr id="5" name="Content Placeholder 4">
            <a:extLst>
              <a:ext uri="{FF2B5EF4-FFF2-40B4-BE49-F238E27FC236}">
                <a16:creationId xmlns:a16="http://schemas.microsoft.com/office/drawing/2014/main" id="{8C3F8198-CC09-5A41-894B-0A45F007C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70" y="1756583"/>
            <a:ext cx="5468792" cy="3933143"/>
          </a:xfrm>
          <a:prstGeom prst="rect">
            <a:avLst/>
          </a:prstGeom>
        </p:spPr>
      </p:pic>
    </p:spTree>
    <p:extLst>
      <p:ext uri="{BB962C8B-B14F-4D97-AF65-F5344CB8AC3E}">
        <p14:creationId xmlns:p14="http://schemas.microsoft.com/office/powerpoint/2010/main" val="198153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斜树</a:t>
            </a:r>
          </a:p>
        </p:txBody>
      </p:sp>
      <p:sp>
        <p:nvSpPr>
          <p:cNvPr id="4" name="文本框 3">
            <a:extLst>
              <a:ext uri="{FF2B5EF4-FFF2-40B4-BE49-F238E27FC236}">
                <a16:creationId xmlns:a16="http://schemas.microsoft.com/office/drawing/2014/main" id="{93BC2B78-3062-A347-A860-1F9E28359BA3}"/>
              </a:ext>
            </a:extLst>
          </p:cNvPr>
          <p:cNvSpPr txBox="1"/>
          <p:nvPr/>
        </p:nvSpPr>
        <p:spPr>
          <a:xfrm>
            <a:off x="1018309" y="2514601"/>
            <a:ext cx="4447309"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所有的结点都只有左子树 </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              </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6CDA66F-825C-2D4E-BBD1-10BF86D7C920}"/>
              </a:ext>
            </a:extLst>
          </p:cNvPr>
          <p:cNvPicPr>
            <a:picLocks noChangeAspect="1"/>
          </p:cNvPicPr>
          <p:nvPr/>
        </p:nvPicPr>
        <p:blipFill>
          <a:blip r:embed="rId3"/>
          <a:stretch>
            <a:fillRect/>
          </a:stretch>
        </p:blipFill>
        <p:spPr>
          <a:xfrm>
            <a:off x="1451265" y="3429000"/>
            <a:ext cx="3012363" cy="2677656"/>
          </a:xfrm>
          <a:prstGeom prst="rect">
            <a:avLst/>
          </a:prstGeom>
        </p:spPr>
      </p:pic>
      <p:pic>
        <p:nvPicPr>
          <p:cNvPr id="6" name="图片 5">
            <a:extLst>
              <a:ext uri="{FF2B5EF4-FFF2-40B4-BE49-F238E27FC236}">
                <a16:creationId xmlns:a16="http://schemas.microsoft.com/office/drawing/2014/main" id="{3C7A9065-7422-E140-B794-E321AC916CFE}"/>
              </a:ext>
            </a:extLst>
          </p:cNvPr>
          <p:cNvPicPr>
            <a:picLocks noChangeAspect="1"/>
          </p:cNvPicPr>
          <p:nvPr/>
        </p:nvPicPr>
        <p:blipFill>
          <a:blip r:embed="rId4"/>
          <a:stretch>
            <a:fillRect/>
          </a:stretch>
        </p:blipFill>
        <p:spPr>
          <a:xfrm>
            <a:off x="7728371" y="3356557"/>
            <a:ext cx="2739735" cy="2783223"/>
          </a:xfrm>
          <a:prstGeom prst="rect">
            <a:avLst/>
          </a:prstGeom>
        </p:spPr>
      </p:pic>
      <p:sp>
        <p:nvSpPr>
          <p:cNvPr id="7" name="文本框 6">
            <a:extLst>
              <a:ext uri="{FF2B5EF4-FFF2-40B4-BE49-F238E27FC236}">
                <a16:creationId xmlns:a16="http://schemas.microsoft.com/office/drawing/2014/main" id="{1B000C46-D8ED-8844-8AF9-71E72D656056}"/>
              </a:ext>
            </a:extLst>
          </p:cNvPr>
          <p:cNvSpPr txBox="1"/>
          <p:nvPr/>
        </p:nvSpPr>
        <p:spPr>
          <a:xfrm>
            <a:off x="7065817" y="2037547"/>
            <a:ext cx="4239491" cy="954107"/>
          </a:xfrm>
          <a:prstGeom prst="rect">
            <a:avLst/>
          </a:prstGeom>
          <a:noFill/>
        </p:spPr>
        <p:txBody>
          <a:bodyPr wrap="square" rtlCol="0">
            <a:spAutoFit/>
          </a:bodyPr>
          <a:lstStyle/>
          <a:p>
            <a:pPr lvl="0"/>
            <a:endParaRPr kumimoji="1" lang="en-US" altLang="zh-CN" sz="2800" dirty="0">
              <a:solidFill>
                <a:prstClr val="black"/>
              </a:solidFill>
              <a:latin typeface="Microsoft YaHei" panose="020B0503020204020204" pitchFamily="34" charset="-122"/>
              <a:ea typeface="Microsoft YaHei" panose="020B0503020204020204" pitchFamily="34" charset="-122"/>
            </a:endParaRPr>
          </a:p>
          <a:p>
            <a:pPr lvl="0"/>
            <a:r>
              <a:rPr kumimoji="1" lang="zh-CN" altLang="en-US" sz="2800" dirty="0">
                <a:solidFill>
                  <a:prstClr val="black"/>
                </a:solidFill>
                <a:latin typeface="Microsoft YaHei" panose="020B0503020204020204" pitchFamily="34" charset="-122"/>
                <a:ea typeface="Microsoft YaHei" panose="020B0503020204020204" pitchFamily="34" charset="-122"/>
              </a:rPr>
              <a:t>所有的结点都只有右子树</a:t>
            </a:r>
          </a:p>
        </p:txBody>
      </p:sp>
    </p:spTree>
    <p:extLst>
      <p:ext uri="{BB962C8B-B14F-4D97-AF65-F5344CB8AC3E}">
        <p14:creationId xmlns:p14="http://schemas.microsoft.com/office/powerpoint/2010/main" val="163007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满二叉树</a:t>
            </a:r>
          </a:p>
        </p:txBody>
      </p:sp>
      <p:sp>
        <p:nvSpPr>
          <p:cNvPr id="4" name="文本框 3">
            <a:extLst>
              <a:ext uri="{FF2B5EF4-FFF2-40B4-BE49-F238E27FC236}">
                <a16:creationId xmlns:a16="http://schemas.microsoft.com/office/drawing/2014/main" id="{AE97B10F-2883-5E4C-B261-788ED8E2A88A}"/>
              </a:ext>
            </a:extLst>
          </p:cNvPr>
          <p:cNvSpPr txBox="1"/>
          <p:nvPr/>
        </p:nvSpPr>
        <p:spPr>
          <a:xfrm>
            <a:off x="1704108" y="2098963"/>
            <a:ext cx="6670963" cy="1135054"/>
          </a:xfrm>
          <a:prstGeom prst="rect">
            <a:avLst/>
          </a:prstGeom>
          <a:noFill/>
        </p:spPr>
        <p:txBody>
          <a:bodyPr wrap="square" rtlCol="0">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所有的非叶子结点都有左子树和右子树</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所有叶子结点都在同一层上</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4841812E-9BFD-B043-97D1-3712297DE1AF}"/>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3990108" y="3429000"/>
            <a:ext cx="4568417" cy="3309389"/>
          </a:xfrm>
          <a:prstGeom prst="rect">
            <a:avLst/>
          </a:prstGeom>
        </p:spPr>
      </p:pic>
    </p:spTree>
    <p:extLst>
      <p:ext uri="{BB962C8B-B14F-4D97-AF65-F5344CB8AC3E}">
        <p14:creationId xmlns:p14="http://schemas.microsoft.com/office/powerpoint/2010/main" val="158379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562510"/>
            <a:ext cx="9067304"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4.3</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完全二叉树</a:t>
            </a: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1689052"/>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对一颗具有</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个结点的二叉树按层排序，如果编号</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之间</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的结点与同样深度的满二叉树编号为</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的结点在二叉树中位置完全相同，则称为完全二叉树。</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FF4BB72D-D8C3-CE45-9B27-05F6FF1E5574}"/>
              </a:ext>
            </a:extLst>
          </p:cNvPr>
          <p:cNvPicPr>
            <a:picLocks noChangeAspect="1"/>
          </p:cNvPicPr>
          <p:nvPr/>
        </p:nvPicPr>
        <p:blipFill>
          <a:blip r:embed="rId3">
            <a:extLst>
              <a:ext uri="{28A0092B-C50C-407E-A947-70E740481C1C}">
                <a14:useLocalDpi xmlns:a14="http://schemas.microsoft.com/office/drawing/2010/main" val="0"/>
              </a:ext>
            </a:extLst>
          </a:blip>
          <a:srcRect l="49116"/>
          <a:stretch>
            <a:fillRect/>
          </a:stretch>
        </p:blipFill>
        <p:spPr>
          <a:xfrm>
            <a:off x="4204861" y="3424789"/>
            <a:ext cx="4544284" cy="3315166"/>
          </a:xfrm>
          <a:prstGeom prst="rect">
            <a:avLst/>
          </a:prstGeom>
        </p:spPr>
      </p:pic>
    </p:spTree>
    <p:extLst>
      <p:ext uri="{BB962C8B-B14F-4D97-AF65-F5344CB8AC3E}">
        <p14:creationId xmlns:p14="http://schemas.microsoft.com/office/powerpoint/2010/main" val="174261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形 3" descr="有想法的人">
            <a:extLst>
              <a:ext uri="{FF2B5EF4-FFF2-40B4-BE49-F238E27FC236}">
                <a16:creationId xmlns:a16="http://schemas.microsoft.com/office/drawing/2014/main" id="{D4C3E558-BD42-8746-B66E-4F0C4FA44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127" y="2410691"/>
            <a:ext cx="914400" cy="914400"/>
          </a:xfrm>
          <a:prstGeom prst="rect">
            <a:avLst/>
          </a:prstGeom>
        </p:spPr>
      </p:pic>
      <p:sp>
        <p:nvSpPr>
          <p:cNvPr id="5" name="文本框 4">
            <a:extLst>
              <a:ext uri="{FF2B5EF4-FFF2-40B4-BE49-F238E27FC236}">
                <a16:creationId xmlns:a16="http://schemas.microsoft.com/office/drawing/2014/main" id="{3F538EE8-253B-6246-A04C-8B104DEBD97C}"/>
              </a:ext>
            </a:extLst>
          </p:cNvPr>
          <p:cNvSpPr txBox="1"/>
          <p:nvPr/>
        </p:nvSpPr>
        <p:spPr>
          <a:xfrm>
            <a:off x="3054928" y="2305615"/>
            <a:ext cx="8291945" cy="2246769"/>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在学习完二叉树之后，请编写程序判断一颗二叉树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是一棵左斜树？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是一棵右斜树？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满二叉树？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完全二叉树？</a:t>
            </a:r>
          </a:p>
        </p:txBody>
      </p:sp>
    </p:spTree>
    <p:extLst>
      <p:ext uri="{BB962C8B-B14F-4D97-AF65-F5344CB8AC3E}">
        <p14:creationId xmlns:p14="http://schemas.microsoft.com/office/powerpoint/2010/main" val="333837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3905043"/>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在二叉树的第</a:t>
            </a:r>
            <a:r>
              <a:rPr lang="en-US" altLang="zh-CN" sz="2400" b="1" dirty="0" err="1">
                <a:latin typeface="Microsoft YaHei" panose="020B0503020204020204" pitchFamily="34" charset="-122"/>
                <a:ea typeface="Microsoft YaHei" panose="020B0503020204020204" pitchFamily="34" charset="-122"/>
              </a:rPr>
              <a:t>i</a:t>
            </a:r>
            <a:r>
              <a:rPr lang="zh-CN" altLang="en-US" sz="2400" b="1" dirty="0">
                <a:latin typeface="Microsoft YaHei" panose="020B0503020204020204" pitchFamily="34" charset="-122"/>
                <a:ea typeface="Microsoft YaHei" panose="020B0503020204020204" pitchFamily="34" charset="-122"/>
              </a:rPr>
              <a:t>层，最多有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i-1</a:t>
            </a:r>
            <a:r>
              <a:rPr lang="zh-CN" altLang="en-US" sz="2400" b="1" baseline="30000" dirty="0">
                <a:latin typeface="Microsoft YaHei" panose="020B0503020204020204" pitchFamily="34" charset="-122"/>
                <a:ea typeface="Microsoft YaHei" panose="020B0503020204020204" pitchFamily="34" charset="-122"/>
              </a:rPr>
              <a:t> </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2</a:t>
            </a:r>
          </a:p>
          <a:p>
            <a:pPr>
              <a:lnSpc>
                <a:spcPct val="150000"/>
              </a:lnSpc>
            </a:pPr>
            <a:r>
              <a:rPr lang="zh-CN" altLang="en-US" sz="2400" dirty="0">
                <a:latin typeface="Microsoft YaHei" panose="020B0503020204020204" pitchFamily="34" charset="-122"/>
                <a:ea typeface="Microsoft YaHei" panose="020B0503020204020204" pitchFamily="34" charset="-122"/>
              </a:rPr>
              <a:t>第三层 </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en-US" altLang="zh-CN" sz="2400" dirty="0">
                <a:latin typeface="Microsoft YaHei" panose="020B0503020204020204" pitchFamily="34" charset="-122"/>
                <a:ea typeface="Microsoft YaHei" panose="020B0503020204020204" pitchFamily="34" charset="-122"/>
              </a:rPr>
              <a:t>…</a:t>
            </a:r>
          </a:p>
        </p:txBody>
      </p:sp>
      <p:pic>
        <p:nvPicPr>
          <p:cNvPr id="6" name="Content Placeholder 8">
            <a:extLst>
              <a:ext uri="{FF2B5EF4-FFF2-40B4-BE49-F238E27FC236}">
                <a16:creationId xmlns:a16="http://schemas.microsoft.com/office/drawing/2014/main" id="{8FB1A6D3-5C43-7445-9499-DB38593B1090}"/>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37978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5013039"/>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深度为</a:t>
            </a:r>
            <a:r>
              <a:rPr lang="en-US" altLang="zh-CN"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的二叉树，最多有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k</a:t>
            </a:r>
            <a:r>
              <a:rPr lang="en-US" altLang="zh-CN" sz="2400" b="1" dirty="0">
                <a:latin typeface="Microsoft YaHei" panose="020B0503020204020204" pitchFamily="34" charset="-122"/>
                <a:ea typeface="Microsoft YaHei" panose="020B0503020204020204" pitchFamily="34" charset="-122"/>
              </a:rPr>
              <a:t>-1</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=3</a:t>
            </a:r>
          </a:p>
          <a:p>
            <a:pPr>
              <a:lnSpc>
                <a:spcPct val="150000"/>
              </a:lnSpc>
            </a:pPr>
            <a:r>
              <a:rPr lang="zh-CN" altLang="en-US" sz="2400" dirty="0">
                <a:latin typeface="Microsoft YaHei" panose="020B0503020204020204" pitchFamily="34" charset="-122"/>
                <a:ea typeface="Microsoft YaHei" panose="020B0503020204020204" pitchFamily="34" charset="-122"/>
              </a:rPr>
              <a:t>第三层</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其实结果是等比数列的求和。</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A2CA486A-336E-3E49-9209-FA90661FE41B}"/>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655263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3</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888133"/>
            <a:ext cx="9093575" cy="2797048"/>
          </a:xfrm>
          <a:prstGeom prst="rect">
            <a:avLst/>
          </a:prstGeom>
        </p:spPr>
        <p:txBody>
          <a:bodyPr wrap="square">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对于一棵二叉树，叶子结点（度为</a:t>
            </a:r>
            <a:r>
              <a:rPr lang="en-US" altLang="zh-CN" sz="2400" b="1" dirty="0">
                <a:latin typeface="Microsoft YaHei" panose="020B0503020204020204" pitchFamily="34" charset="-122"/>
                <a:ea typeface="Microsoft YaHei" panose="020B0503020204020204" pitchFamily="34" charset="-122"/>
              </a:rPr>
              <a:t>0</a:t>
            </a:r>
            <a:r>
              <a:rPr lang="zh-CN" altLang="en-US" sz="2400" b="1" dirty="0">
                <a:latin typeface="Microsoft YaHei" panose="020B0503020204020204" pitchFamily="34" charset="-122"/>
                <a:ea typeface="Microsoft YaHei" panose="020B0503020204020204" pitchFamily="34" charset="-122"/>
              </a:rPr>
              <a:t>）数是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0</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 度为</a:t>
            </a:r>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的结点数是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 那么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0</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zh-CN" altLang="en-US" sz="2400" dirty="0">
                <a:latin typeface="Microsoft YaHei" panose="020B0503020204020204" pitchFamily="34" charset="-122"/>
                <a:ea typeface="Microsoft YaHei" panose="020B0503020204020204" pitchFamily="34" charset="-122"/>
              </a:rPr>
              <a:t>总支数 </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其中下标</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表示度为</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的结点数。</a:t>
            </a:r>
            <a:endParaRPr lang="en-US" altLang="zh-CN" sz="2400" baseline="-25000" dirty="0">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两个等式合并一下就得出了</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+1</a:t>
            </a:r>
            <a:endParaRPr lang="en-US" altLang="zh-CN" sz="2400" baseline="-250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0902E6F-8BE5-984B-876D-68B6231D69D1}"/>
              </a:ext>
            </a:extLst>
          </p:cNvPr>
          <p:cNvPicPr>
            <a:picLocks noChangeAspect="1"/>
          </p:cNvPicPr>
          <p:nvPr/>
        </p:nvPicPr>
        <p:blipFill>
          <a:blip r:embed="rId3"/>
          <a:stretch>
            <a:fillRect/>
          </a:stretch>
        </p:blipFill>
        <p:spPr>
          <a:xfrm>
            <a:off x="6997123" y="4319747"/>
            <a:ext cx="4889500" cy="2286000"/>
          </a:xfrm>
          <a:prstGeom prst="rect">
            <a:avLst/>
          </a:prstGeom>
        </p:spPr>
      </p:pic>
    </p:spTree>
    <p:extLst>
      <p:ext uri="{BB962C8B-B14F-4D97-AF65-F5344CB8AC3E}">
        <p14:creationId xmlns:p14="http://schemas.microsoft.com/office/powerpoint/2010/main" val="428269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2118840" y="1317081"/>
            <a:ext cx="8538144" cy="7634050"/>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树及相关概念</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树的抽象结构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树的存储结构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二叉树定义和性质</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spcBef>
                <a:spcPts val="100"/>
              </a:spcBef>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二叉树的存储结构</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顺序存储和链式存储</a:t>
            </a:r>
          </a:p>
          <a:p>
            <a:pPr marL="571500" indent="-571500">
              <a:lnSpc>
                <a:spcPct val="150000"/>
              </a:lnSpc>
              <a:buFont typeface="Wingdings" pitchFamily="2" charset="2"/>
              <a:buChar char="Ø"/>
            </a:pPr>
            <a:r>
              <a:rPr kumimoji="1" lang="zh-CN" altLang="en-US" sz="2800" dirty="0">
                <a:solidFill>
                  <a:schemeClr val="accent2"/>
                </a:solidFill>
                <a:latin typeface="Microsoft YaHei" panose="020B0503020204020204" pitchFamily="34" charset="-122"/>
                <a:ea typeface="Microsoft YaHei" panose="020B0503020204020204" pitchFamily="34" charset="-122"/>
              </a:rPr>
              <a:t>二叉树的遍历及创建</a:t>
            </a:r>
            <a:endParaRPr kumimoji="1" lang="en-US" altLang="zh-CN" sz="2800" dirty="0">
              <a:solidFill>
                <a:schemeClr val="accent2"/>
              </a:solidFill>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树，二叉树，森林</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赫夫曼树及其应用</a:t>
            </a:r>
            <a:endParaRPr kumimoji="1" lang="en-US" altLang="zh-CN" sz="2800" dirty="0">
              <a:latin typeface="Microsoft YaHei" panose="020B0503020204020204" pitchFamily="34" charset="-122"/>
              <a:ea typeface="Microsoft YaHei" panose="020B0503020204020204" pitchFamily="34" charset="-122"/>
            </a:endParaRPr>
          </a:p>
          <a:p>
            <a:endParaRPr kumimoji="1" lang="zh-CN" altLang="en-US" sz="2800" dirty="0">
              <a:latin typeface="Microsoft YaHei" panose="020B0503020204020204" pitchFamily="34" charset="-122"/>
              <a:ea typeface="Microsoft YaHei" panose="020B0503020204020204" pitchFamily="34" charset="-122"/>
            </a:endParaRPr>
          </a:p>
          <a:p>
            <a:endParaRPr kumimoji="1" lang="zh-CN" altLang="en-US" sz="2800" dirty="0"/>
          </a:p>
          <a:p>
            <a:endParaRPr kumimoji="1" lang="en-US" altLang="zh-CN" sz="2800" dirty="0"/>
          </a:p>
          <a:p>
            <a:r>
              <a:rPr kumimoji="1" lang="en-US" altLang="zh-CN" sz="2800" dirty="0"/>
              <a:t>	</a:t>
            </a:r>
            <a:endParaRPr kumimoji="1" lang="zh-CN" altLang="en-US" sz="2800" dirty="0"/>
          </a:p>
        </p:txBody>
      </p:sp>
    </p:spTree>
    <p:extLst>
      <p:ext uri="{BB962C8B-B14F-4D97-AF65-F5344CB8AC3E}">
        <p14:creationId xmlns:p14="http://schemas.microsoft.com/office/powerpoint/2010/main" val="2116831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4</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4601501"/>
          </a:xfrm>
          <a:prstGeom prst="rect">
            <a:avLst/>
          </a:prstGeom>
        </p:spPr>
        <p:txBody>
          <a:bodyPr wrap="square">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N</a:t>
            </a:r>
            <a:r>
              <a:rPr lang="zh-CN" altLang="en-US" sz="2400" b="1" dirty="0">
                <a:latin typeface="Microsoft YaHei" panose="020B0503020204020204" pitchFamily="34" charset="-122"/>
                <a:ea typeface="Microsoft YaHei" panose="020B0503020204020204" pitchFamily="34" charset="-122"/>
              </a:rPr>
              <a:t>个结点的完全二叉树的深度为    </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en-US" altLang="zh-CN" sz="2400" b="1" dirty="0">
                <a:solidFill>
                  <a:schemeClr val="accent2"/>
                </a:solidFill>
                <a:latin typeface="Microsoft YaHei" panose="020B0503020204020204" pitchFamily="34" charset="-122"/>
                <a:ea typeface="Microsoft YaHei" panose="020B0503020204020204" pitchFamily="34" charset="-122"/>
              </a:rPr>
              <a:t>Floor(</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Log</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 。其中</a:t>
            </a:r>
            <a:r>
              <a:rPr lang="en-US" altLang="zh-CN" sz="2400" b="1" dirty="0">
                <a:solidFill>
                  <a:schemeClr val="accent2"/>
                </a:solidFill>
                <a:latin typeface="Microsoft YaHei" panose="020B0503020204020204" pitchFamily="34" charset="-122"/>
                <a:ea typeface="Microsoft YaHei" panose="020B0503020204020204" pitchFamily="34" charset="-122"/>
              </a:rPr>
              <a:t>Floor(x)</a:t>
            </a:r>
            <a:r>
              <a:rPr lang="zh-CN" altLang="en-US" sz="2400" b="1" dirty="0">
                <a:solidFill>
                  <a:schemeClr val="accent2"/>
                </a:solidFill>
                <a:latin typeface="Microsoft YaHei" panose="020B0503020204020204" pitchFamily="34" charset="-122"/>
                <a:ea typeface="Microsoft YaHei" panose="020B0503020204020204" pitchFamily="34" charset="-122"/>
              </a:rPr>
              <a:t>函数表示不大于</a:t>
            </a:r>
            <a:r>
              <a:rPr lang="en-US" altLang="zh-CN" sz="2400" b="1" dirty="0">
                <a:solidFill>
                  <a:schemeClr val="accent2"/>
                </a:solidFill>
                <a:latin typeface="Microsoft YaHei" panose="020B0503020204020204" pitchFamily="34" charset="-122"/>
                <a:ea typeface="Microsoft YaHei" panose="020B0503020204020204" pitchFamily="34" charset="-122"/>
              </a:rPr>
              <a:t>x</a:t>
            </a:r>
            <a:r>
              <a:rPr lang="zh-CN" altLang="en-US" sz="2400" b="1" dirty="0">
                <a:solidFill>
                  <a:schemeClr val="accent2"/>
                </a:solidFill>
                <a:latin typeface="Microsoft YaHei" panose="020B0503020204020204" pitchFamily="34" charset="-122"/>
                <a:ea typeface="Microsoft YaHei" panose="020B0503020204020204" pitchFamily="34" charset="-122"/>
              </a:rPr>
              <a:t>的最大整数</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对于满二叉树，</a:t>
            </a:r>
            <a:r>
              <a:rPr lang="en-US" altLang="zh-CN" sz="2400" dirty="0">
                <a:latin typeface="Microsoft YaHei" panose="020B0503020204020204" pitchFamily="34" charset="-122"/>
                <a:ea typeface="Microsoft YaHei" panose="020B0503020204020204" pitchFamily="34" charset="-122"/>
              </a:rPr>
              <a:t>n=2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倒推 </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比如</a:t>
            </a:r>
            <a:r>
              <a:rPr lang="en-US" altLang="zh-CN" sz="2400" dirty="0">
                <a:latin typeface="Microsoft YaHei" panose="020B0503020204020204" pitchFamily="34" charset="-122"/>
                <a:ea typeface="Microsoft YaHei" panose="020B0503020204020204" pitchFamily="34" charset="-122"/>
              </a:rPr>
              <a:t>15</a:t>
            </a:r>
            <a:r>
              <a:rPr lang="zh-CN" altLang="en-US" sz="2400" dirty="0">
                <a:latin typeface="Microsoft YaHei" panose="020B0503020204020204" pitchFamily="34" charset="-122"/>
                <a:ea typeface="Microsoft YaHei" panose="020B0503020204020204" pitchFamily="34" charset="-122"/>
              </a:rPr>
              <a:t>个结点的满二叉树，深度为</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zh-CN" altLang="en-US" sz="2400" dirty="0">
                <a:latin typeface="Microsoft YaHei" panose="020B0503020204020204" pitchFamily="34" charset="-122"/>
                <a:ea typeface="Microsoft YaHei" panose="020B0503020204020204" pitchFamily="34" charset="-122"/>
              </a:rPr>
              <a:t>对于完全二叉树，它的叶子结点一定在最后两层，所以</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结点数要大于等于</a:t>
            </a:r>
            <a:r>
              <a:rPr lang="en-US" altLang="zh-CN" sz="24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层的满二叉树，但要小于等于</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层的满二叉树</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 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a:t>
            </a:r>
            <a:r>
              <a:rPr lang="zh-CN" altLang="en-US" sz="2400" baseline="30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k-1≤log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n≤k</a:t>
            </a: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
        <p:nvSpPr>
          <p:cNvPr id="2" name="右箭头 1">
            <a:extLst>
              <a:ext uri="{FF2B5EF4-FFF2-40B4-BE49-F238E27FC236}">
                <a16:creationId xmlns:a16="http://schemas.microsoft.com/office/drawing/2014/main" id="{0F5174B0-0EFC-ED4E-9655-45557F9B1C11}"/>
              </a:ext>
            </a:extLst>
          </p:cNvPr>
          <p:cNvSpPr/>
          <p:nvPr/>
        </p:nvSpPr>
        <p:spPr>
          <a:xfrm>
            <a:off x="4428462"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extLst>
              <a:ext uri="{FF2B5EF4-FFF2-40B4-BE49-F238E27FC236}">
                <a16:creationId xmlns:a16="http://schemas.microsoft.com/office/drawing/2014/main" id="{A9E7D659-33E4-3C44-AB57-CA9E698986A9}"/>
              </a:ext>
            </a:extLst>
          </p:cNvPr>
          <p:cNvSpPr/>
          <p:nvPr/>
        </p:nvSpPr>
        <p:spPr>
          <a:xfrm>
            <a:off x="7550729"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059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5</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3905043"/>
          </a:xfrm>
          <a:prstGeom prst="rect">
            <a:avLst/>
          </a:prstGeom>
        </p:spPr>
        <p:txBody>
          <a:bodyPr wrap="square">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个结点的完全二叉树，从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，按层从上往下，每层，从左到右编号结点，则</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编号</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的结点为根结点，若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则，它的父结点是 </a:t>
            </a:r>
            <a:r>
              <a:rPr lang="en-US" altLang="zh-CN" sz="2400" dirty="0">
                <a:latin typeface="Microsoft YaHei" panose="020B0503020204020204" pitchFamily="34" charset="-122"/>
                <a:ea typeface="Microsoft YaHei" panose="020B0503020204020204" pitchFamily="34" charset="-122"/>
              </a:rPr>
              <a:t>floor(</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，则</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无左结点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为叶子结点</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则 </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无右结点。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1261316A-E4BD-4D4F-B569-829BE9C63DF4}"/>
              </a:ext>
            </a:extLst>
          </p:cNvPr>
          <p:cNvPicPr>
            <a:picLocks noChangeAspect="1"/>
          </p:cNvPicPr>
          <p:nvPr/>
        </p:nvPicPr>
        <p:blipFill>
          <a:blip r:embed="rId3"/>
          <a:stretch>
            <a:fillRect/>
          </a:stretch>
        </p:blipFill>
        <p:spPr>
          <a:xfrm>
            <a:off x="7420264" y="4445000"/>
            <a:ext cx="4279900" cy="2082800"/>
          </a:xfrm>
          <a:prstGeom prst="rect">
            <a:avLst/>
          </a:prstGeom>
        </p:spPr>
      </p:pic>
    </p:spTree>
    <p:extLst>
      <p:ext uri="{BB962C8B-B14F-4D97-AF65-F5344CB8AC3E}">
        <p14:creationId xmlns:p14="http://schemas.microsoft.com/office/powerpoint/2010/main" val="3876508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二叉树的存储结构</a:t>
            </a:r>
          </a:p>
        </p:txBody>
      </p:sp>
      <p:sp>
        <p:nvSpPr>
          <p:cNvPr id="4" name="矩形 3">
            <a:extLst>
              <a:ext uri="{FF2B5EF4-FFF2-40B4-BE49-F238E27FC236}">
                <a16:creationId xmlns:a16="http://schemas.microsoft.com/office/drawing/2014/main" id="{134DB70C-FFBA-4344-9DFB-DE93B28A634D}"/>
              </a:ext>
            </a:extLst>
          </p:cNvPr>
          <p:cNvSpPr/>
          <p:nvPr/>
        </p:nvSpPr>
        <p:spPr>
          <a:xfrm>
            <a:off x="1484370" y="2399808"/>
            <a:ext cx="10319703" cy="2427716"/>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通过线性表，栈，队列的学习，我们都知道了每个结构都有</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种存储方式，额、二叉树也不例外</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顺序存储</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链式存储</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898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5093"/>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6.1</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46367" y="3429000"/>
            <a:ext cx="2763968" cy="461665"/>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用数组存储树结点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2DCC9C7-4F5C-7845-8462-801B4A9667B4}"/>
              </a:ext>
            </a:extLst>
          </p:cNvPr>
          <p:cNvPicPr>
            <a:picLocks noChangeAspect="1"/>
          </p:cNvPicPr>
          <p:nvPr/>
        </p:nvPicPr>
        <p:blipFill>
          <a:blip r:embed="rId3"/>
          <a:stretch>
            <a:fillRect/>
          </a:stretch>
        </p:blipFill>
        <p:spPr>
          <a:xfrm>
            <a:off x="3520975" y="1743093"/>
            <a:ext cx="6375400" cy="3606800"/>
          </a:xfrm>
          <a:prstGeom prst="rect">
            <a:avLst/>
          </a:prstGeom>
        </p:spPr>
      </p:pic>
      <p:pic>
        <p:nvPicPr>
          <p:cNvPr id="7" name="图片 6">
            <a:extLst>
              <a:ext uri="{FF2B5EF4-FFF2-40B4-BE49-F238E27FC236}">
                <a16:creationId xmlns:a16="http://schemas.microsoft.com/office/drawing/2014/main" id="{D49CD4E7-C6E9-B640-8A4B-25159A75E383}"/>
              </a:ext>
            </a:extLst>
          </p:cNvPr>
          <p:cNvPicPr>
            <a:picLocks noChangeAspect="1"/>
          </p:cNvPicPr>
          <p:nvPr/>
        </p:nvPicPr>
        <p:blipFill>
          <a:blip r:embed="rId4"/>
          <a:stretch>
            <a:fillRect/>
          </a:stretch>
        </p:blipFill>
        <p:spPr>
          <a:xfrm>
            <a:off x="3520975" y="5613307"/>
            <a:ext cx="6375400" cy="1219200"/>
          </a:xfrm>
          <a:prstGeom prst="rect">
            <a:avLst/>
          </a:prstGeom>
        </p:spPr>
      </p:pic>
    </p:spTree>
    <p:extLst>
      <p:ext uri="{BB962C8B-B14F-4D97-AF65-F5344CB8AC3E}">
        <p14:creationId xmlns:p14="http://schemas.microsoft.com/office/powerpoint/2010/main" val="2909374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477982"/>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6.2</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233403" y="2736503"/>
            <a:ext cx="2763968" cy="3046988"/>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当按层次顺序，中间有一些结点是没有，但为了维持 父子结构 </a:t>
            </a:r>
            <a:r>
              <a:rPr lang="en-US" altLang="zh-CN" sz="2400" dirty="0">
                <a:solidFill>
                  <a:schemeClr val="bg1"/>
                </a:solidFill>
                <a:latin typeface="Microsoft YaHei" panose="020B0503020204020204" pitchFamily="34" charset="-122"/>
                <a:ea typeface="Microsoft YaHei" panose="020B0503020204020204" pitchFamily="34" charset="-122"/>
              </a:rPr>
              <a:t>2i</a:t>
            </a:r>
            <a:r>
              <a:rPr lang="zh-CN" altLang="en-US" sz="2400" dirty="0">
                <a:solidFill>
                  <a:schemeClr val="bg1"/>
                </a:solidFill>
                <a:latin typeface="Microsoft YaHei" panose="020B0503020204020204" pitchFamily="34" charset="-122"/>
                <a:ea typeface="Microsoft YaHei" panose="020B0503020204020204" pitchFamily="34" charset="-122"/>
              </a:rPr>
              <a:t>的关系，位置还是需要保留，这时候，用其他可辨别的数值填充即可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B75C97F-9255-5A41-B6BF-6E6667C040F6}"/>
              </a:ext>
            </a:extLst>
          </p:cNvPr>
          <p:cNvPicPr>
            <a:picLocks noChangeAspect="1"/>
          </p:cNvPicPr>
          <p:nvPr/>
        </p:nvPicPr>
        <p:blipFill>
          <a:blip r:embed="rId3"/>
          <a:stretch>
            <a:fillRect/>
          </a:stretch>
        </p:blipFill>
        <p:spPr>
          <a:xfrm>
            <a:off x="3876010" y="1554018"/>
            <a:ext cx="6438900" cy="4826000"/>
          </a:xfrm>
          <a:prstGeom prst="rect">
            <a:avLst/>
          </a:prstGeom>
        </p:spPr>
      </p:pic>
      <p:pic>
        <p:nvPicPr>
          <p:cNvPr id="9" name="图形 8" descr="关闭">
            <a:extLst>
              <a:ext uri="{FF2B5EF4-FFF2-40B4-BE49-F238E27FC236}">
                <a16:creationId xmlns:a16="http://schemas.microsoft.com/office/drawing/2014/main" id="{A718B0C2-E0F2-734C-97F0-38735028ED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1892" y="3429000"/>
            <a:ext cx="457200" cy="457200"/>
          </a:xfrm>
          <a:prstGeom prst="rect">
            <a:avLst/>
          </a:prstGeom>
        </p:spPr>
      </p:pic>
      <p:pic>
        <p:nvPicPr>
          <p:cNvPr id="10" name="图形 9" descr="关闭">
            <a:extLst>
              <a:ext uri="{FF2B5EF4-FFF2-40B4-BE49-F238E27FC236}">
                <a16:creationId xmlns:a16="http://schemas.microsoft.com/office/drawing/2014/main" id="{9E0FE7C0-A7AC-A849-AA74-7F28A1AF9D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2135" y="4149351"/>
            <a:ext cx="457200" cy="457200"/>
          </a:xfrm>
          <a:prstGeom prst="rect">
            <a:avLst/>
          </a:prstGeom>
        </p:spPr>
      </p:pic>
      <p:pic>
        <p:nvPicPr>
          <p:cNvPr id="11" name="图形 10" descr="关闭">
            <a:extLst>
              <a:ext uri="{FF2B5EF4-FFF2-40B4-BE49-F238E27FC236}">
                <a16:creationId xmlns:a16="http://schemas.microsoft.com/office/drawing/2014/main" id="{4EEF739D-D702-0746-9FA8-D81F0CBAD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9975" y="4131239"/>
            <a:ext cx="457200" cy="457200"/>
          </a:xfrm>
          <a:prstGeom prst="rect">
            <a:avLst/>
          </a:prstGeom>
        </p:spPr>
      </p:pic>
      <p:pic>
        <p:nvPicPr>
          <p:cNvPr id="12" name="图形 11" descr="关闭">
            <a:extLst>
              <a:ext uri="{FF2B5EF4-FFF2-40B4-BE49-F238E27FC236}">
                <a16:creationId xmlns:a16="http://schemas.microsoft.com/office/drawing/2014/main" id="{6DF27AA5-01B8-8944-8DB4-8178E1AA7F94}"/>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4946674" y="3429000"/>
            <a:ext cx="457200" cy="457200"/>
          </a:xfrm>
          <a:prstGeom prst="rect">
            <a:avLst/>
          </a:prstGeom>
        </p:spPr>
      </p:pic>
    </p:spTree>
    <p:extLst>
      <p:ext uri="{BB962C8B-B14F-4D97-AF65-F5344CB8AC3E}">
        <p14:creationId xmlns:p14="http://schemas.microsoft.com/office/powerpoint/2010/main" val="427664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95423"/>
            <a:ext cx="9736195"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6.3</a:t>
            </a:r>
            <a:r>
              <a:rPr kumimoji="1" lang="zh-CN" altLang="en-US" sz="4800" dirty="0">
                <a:latin typeface="Microsoft YaHei" panose="020B0503020204020204" pitchFamily="34" charset="-122"/>
                <a:ea typeface="Microsoft YaHei" panose="020B0503020204020204" pitchFamily="34" charset="-122"/>
              </a:rPr>
              <a:t> 顺序存储极端情况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右斜树</a:t>
            </a:r>
          </a:p>
        </p:txBody>
      </p:sp>
      <p:sp>
        <p:nvSpPr>
          <p:cNvPr id="2" name="文本框 1">
            <a:extLst>
              <a:ext uri="{FF2B5EF4-FFF2-40B4-BE49-F238E27FC236}">
                <a16:creationId xmlns:a16="http://schemas.microsoft.com/office/drawing/2014/main" id="{5F8D9D54-B332-514F-B91A-0137A2D9392C}"/>
              </a:ext>
            </a:extLst>
          </p:cNvPr>
          <p:cNvSpPr txBox="1"/>
          <p:nvPr/>
        </p:nvSpPr>
        <p:spPr>
          <a:xfrm>
            <a:off x="4475018" y="6065690"/>
            <a:ext cx="324196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造成极大的空间浪费</a:t>
            </a:r>
          </a:p>
        </p:txBody>
      </p:sp>
      <p:pic>
        <p:nvPicPr>
          <p:cNvPr id="4" name="图片 3">
            <a:extLst>
              <a:ext uri="{FF2B5EF4-FFF2-40B4-BE49-F238E27FC236}">
                <a16:creationId xmlns:a16="http://schemas.microsoft.com/office/drawing/2014/main" id="{13517B53-F82B-DA46-B00F-412844AF4561}"/>
              </a:ext>
            </a:extLst>
          </p:cNvPr>
          <p:cNvPicPr>
            <a:picLocks noChangeAspect="1"/>
          </p:cNvPicPr>
          <p:nvPr/>
        </p:nvPicPr>
        <p:blipFill>
          <a:blip r:embed="rId3"/>
          <a:stretch>
            <a:fillRect/>
          </a:stretch>
        </p:blipFill>
        <p:spPr>
          <a:xfrm>
            <a:off x="2304728" y="2045290"/>
            <a:ext cx="7753672" cy="3475280"/>
          </a:xfrm>
          <a:prstGeom prst="rect">
            <a:avLst/>
          </a:prstGeom>
        </p:spPr>
      </p:pic>
    </p:spTree>
    <p:extLst>
      <p:ext uri="{BB962C8B-B14F-4D97-AF65-F5344CB8AC3E}">
        <p14:creationId xmlns:p14="http://schemas.microsoft.com/office/powerpoint/2010/main" val="395835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789200" y="2921168"/>
            <a:ext cx="7735824" cy="523220"/>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顺序存储 存在浪费空间的缺点，那如何解决呢？</a:t>
            </a:r>
          </a:p>
        </p:txBody>
      </p:sp>
      <p:pic>
        <p:nvPicPr>
          <p:cNvPr id="4" name="图形 3" descr="有想法的人">
            <a:extLst>
              <a:ext uri="{FF2B5EF4-FFF2-40B4-BE49-F238E27FC236}">
                <a16:creationId xmlns:a16="http://schemas.microsoft.com/office/drawing/2014/main" id="{26E2326B-841C-DD4A-A778-EEEF38B2C7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8530" y="2529988"/>
            <a:ext cx="914400" cy="914400"/>
          </a:xfrm>
          <a:prstGeom prst="rect">
            <a:avLst/>
          </a:prstGeom>
        </p:spPr>
      </p:pic>
    </p:spTree>
    <p:extLst>
      <p:ext uri="{BB962C8B-B14F-4D97-AF65-F5344CB8AC3E}">
        <p14:creationId xmlns:p14="http://schemas.microsoft.com/office/powerpoint/2010/main" val="104272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73166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6.4</a:t>
            </a:r>
            <a:r>
              <a:rPr kumimoji="1" lang="zh-CN" altLang="en-US" sz="4800" dirty="0">
                <a:latin typeface="Microsoft YaHei" panose="020B0503020204020204" pitchFamily="34" charset="-122"/>
                <a:ea typeface="Microsoft YaHei" panose="020B0503020204020204" pitchFamily="34" charset="-122"/>
              </a:rPr>
              <a:t> 二叉树的链式存储</a:t>
            </a:r>
          </a:p>
        </p:txBody>
      </p:sp>
      <p:sp>
        <p:nvSpPr>
          <p:cNvPr id="8" name="Title 1">
            <a:extLst>
              <a:ext uri="{FF2B5EF4-FFF2-40B4-BE49-F238E27FC236}">
                <a16:creationId xmlns:a16="http://schemas.microsoft.com/office/drawing/2014/main" id="{96FCF5BB-CD38-784B-B10E-0EE6766F2E2C}"/>
              </a:ext>
            </a:extLst>
          </p:cNvPr>
          <p:cNvSpPr txBox="1">
            <a:spLocks/>
          </p:cNvSpPr>
          <p:nvPr/>
        </p:nvSpPr>
        <p:spPr>
          <a:xfrm>
            <a:off x="7750454" y="2149512"/>
            <a:ext cx="2578109" cy="515226"/>
          </a:xfrm>
          <a:prstGeom prst="rect">
            <a:avLst/>
          </a:prstGeom>
          <a:solidFill>
            <a:schemeClr val="accent2"/>
          </a:solidFill>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rPr>
              <a:t>树结点代码结构</a:t>
            </a:r>
            <a:endParaRPr kumimoji="0" lang="en-US"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endParaRPr>
          </a:p>
        </p:txBody>
      </p:sp>
      <p:pic>
        <p:nvPicPr>
          <p:cNvPr id="2" name="图片 1">
            <a:extLst>
              <a:ext uri="{FF2B5EF4-FFF2-40B4-BE49-F238E27FC236}">
                <a16:creationId xmlns:a16="http://schemas.microsoft.com/office/drawing/2014/main" id="{903DBD89-FF04-F445-89F0-964C3D45B17B}"/>
              </a:ext>
            </a:extLst>
          </p:cNvPr>
          <p:cNvPicPr>
            <a:picLocks noChangeAspect="1"/>
          </p:cNvPicPr>
          <p:nvPr/>
        </p:nvPicPr>
        <p:blipFill>
          <a:blip r:embed="rId4"/>
          <a:stretch>
            <a:fillRect/>
          </a:stretch>
        </p:blipFill>
        <p:spPr>
          <a:xfrm>
            <a:off x="533252" y="2149512"/>
            <a:ext cx="6951596" cy="3877113"/>
          </a:xfrm>
          <a:prstGeom prst="rect">
            <a:avLst/>
          </a:prstGeom>
        </p:spPr>
      </p:pic>
      <p:pic>
        <p:nvPicPr>
          <p:cNvPr id="4" name="图片 3">
            <a:extLst>
              <a:ext uri="{FF2B5EF4-FFF2-40B4-BE49-F238E27FC236}">
                <a16:creationId xmlns:a16="http://schemas.microsoft.com/office/drawing/2014/main" id="{3FEBB557-B595-354E-95F8-E0501EC4F77D}"/>
              </a:ext>
            </a:extLst>
          </p:cNvPr>
          <p:cNvPicPr>
            <a:picLocks noChangeAspect="1"/>
          </p:cNvPicPr>
          <p:nvPr/>
        </p:nvPicPr>
        <p:blipFill>
          <a:blip r:embed="rId5"/>
          <a:stretch>
            <a:fillRect/>
          </a:stretch>
        </p:blipFill>
        <p:spPr>
          <a:xfrm>
            <a:off x="7708900" y="3203738"/>
            <a:ext cx="4483100" cy="2286000"/>
          </a:xfrm>
          <a:prstGeom prst="rect">
            <a:avLst/>
          </a:prstGeom>
        </p:spPr>
      </p:pic>
    </p:spTree>
    <p:extLst>
      <p:ext uri="{BB962C8B-B14F-4D97-AF65-F5344CB8AC3E}">
        <p14:creationId xmlns:p14="http://schemas.microsoft.com/office/powerpoint/2010/main" val="243026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44236"/>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二叉树的遍历</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027175" y="2826328"/>
            <a:ext cx="10977788" cy="1569660"/>
          </a:xfrm>
          <a:prstGeom prst="rect">
            <a:avLst/>
          </a:prstGeom>
          <a:solidFill>
            <a:schemeClr val="accent2"/>
          </a:solidFill>
        </p:spPr>
        <p:txBody>
          <a:bodyPr wrap="square" rtlCol="0">
            <a:spAutoFit/>
          </a:bodyPr>
          <a:lstStyle/>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首先强调重要性</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这是二叉树中最重要的一部分！！！</a:t>
            </a: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是未来任何数据结构考试和企业面试最常考察的部分！！！</a:t>
            </a:r>
          </a:p>
        </p:txBody>
      </p:sp>
    </p:spTree>
    <p:extLst>
      <p:ext uri="{BB962C8B-B14F-4D97-AF65-F5344CB8AC3E}">
        <p14:creationId xmlns:p14="http://schemas.microsoft.com/office/powerpoint/2010/main" val="3239584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8580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遍历的概念</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475506" y="2369128"/>
            <a:ext cx="9476512" cy="279704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遍历就是对整棵二叉树进行逐个结点访问</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打印</a:t>
            </a:r>
            <a:r>
              <a:rPr kumimoji="1" lang="en-US" altLang="zh-CN" sz="2400" dirty="0">
                <a:latin typeface="Microsoft YaHei" panose="020B0503020204020204" pitchFamily="34" charset="-122"/>
                <a:ea typeface="Microsoft YaHei" panose="020B0503020204020204" pitchFamily="34" charset="-122"/>
              </a:rPr>
              <a:t>)</a:t>
            </a:r>
          </a:p>
          <a:p>
            <a:pPr marL="457200" indent="-4572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对于一维数组，如果我们说对数组的遍历，就是一个</a:t>
            </a:r>
            <a:r>
              <a:rPr kumimoji="1" lang="en-US" altLang="zh-CN" sz="2400" dirty="0">
                <a:latin typeface="Microsoft YaHei" panose="020B0503020204020204" pitchFamily="34" charset="-122"/>
                <a:ea typeface="Microsoft YaHei" panose="020B0503020204020204" pitchFamily="34" charset="-122"/>
              </a:rPr>
              <a:t>for</a:t>
            </a:r>
            <a:r>
              <a:rPr kumimoji="1" lang="zh-CN" altLang="en-US" sz="2400" dirty="0">
                <a:latin typeface="Microsoft YaHei" panose="020B0503020204020204" pitchFamily="34" charset="-122"/>
                <a:ea typeface="Microsoft YaHei" panose="020B0503020204020204" pitchFamily="34" charset="-122"/>
              </a:rPr>
              <a:t>循环逐个打印出每个数组元素</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对于一条单链表遍历，就是顺着</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指针打印每个元素，直到</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 到尽头</a:t>
            </a:r>
            <a:r>
              <a:rPr kumimoji="1" lang="en-US" altLang="zh-CN" sz="2400" dirty="0">
                <a:latin typeface="Microsoft YaHei" panose="020B0503020204020204" pitchFamily="34" charset="-122"/>
                <a:ea typeface="Microsoft YaHei" panose="020B0503020204020204" pitchFamily="34" charset="-122"/>
              </a:rPr>
              <a:t>(NULL)</a:t>
            </a:r>
          </a:p>
        </p:txBody>
      </p:sp>
    </p:spTree>
    <p:extLst>
      <p:ext uri="{BB962C8B-B14F-4D97-AF65-F5344CB8AC3E}">
        <p14:creationId xmlns:p14="http://schemas.microsoft.com/office/powerpoint/2010/main" val="65489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什么是树</a:t>
            </a:r>
          </a:p>
        </p:txBody>
      </p:sp>
      <p:sp>
        <p:nvSpPr>
          <p:cNvPr id="6" name="文本框 5">
            <a:extLst>
              <a:ext uri="{FF2B5EF4-FFF2-40B4-BE49-F238E27FC236}">
                <a16:creationId xmlns:a16="http://schemas.microsoft.com/office/drawing/2014/main" id="{9EFC4C1D-ECA4-5B4B-A241-92DFA4F89344}"/>
              </a:ext>
            </a:extLst>
          </p:cNvPr>
          <p:cNvSpPr txBox="1"/>
          <p:nvPr/>
        </p:nvSpPr>
        <p:spPr>
          <a:xfrm>
            <a:off x="540000" y="1800000"/>
            <a:ext cx="1070042" cy="542675"/>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定义</a:t>
            </a:r>
          </a:p>
        </p:txBody>
      </p:sp>
      <p:sp>
        <p:nvSpPr>
          <p:cNvPr id="9" name="文本框 8">
            <a:extLst>
              <a:ext uri="{FF2B5EF4-FFF2-40B4-BE49-F238E27FC236}">
                <a16:creationId xmlns:a16="http://schemas.microsoft.com/office/drawing/2014/main" id="{EA0C047A-A5B2-374F-BD04-7B639430470F}"/>
              </a:ext>
            </a:extLst>
          </p:cNvPr>
          <p:cNvSpPr txBox="1"/>
          <p:nvPr/>
        </p:nvSpPr>
        <p:spPr>
          <a:xfrm>
            <a:off x="1582660" y="2342675"/>
            <a:ext cx="10069340" cy="2677656"/>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树</a:t>
            </a:r>
            <a:r>
              <a:rPr kumimoji="1" lang="en-US" altLang="zh-CN" sz="2800" dirty="0">
                <a:latin typeface="微软雅黑" panose="020B0503020204020204" pitchFamily="34" charset="-122"/>
                <a:ea typeface="Microsoft YaHei" panose="020B0503020204020204" pitchFamily="34" charset="-122"/>
              </a:rPr>
              <a:t>(Tree)</a:t>
            </a:r>
            <a:r>
              <a:rPr kumimoji="1" lang="zh-CN" altLang="en-US" sz="2800" dirty="0">
                <a:latin typeface="微软雅黑" panose="020B0503020204020204" pitchFamily="34" charset="-122"/>
                <a:ea typeface="Microsoft YaHei" panose="020B0503020204020204" pitchFamily="34" charset="-122"/>
              </a:rPr>
              <a:t> 是</a:t>
            </a:r>
            <a:r>
              <a:rPr kumimoji="1" lang="en-US" altLang="zh-CN" sz="2800" dirty="0">
                <a:latin typeface="微软雅黑" panose="020B0503020204020204" pitchFamily="34" charset="-122"/>
                <a:ea typeface="Microsoft YaHei" panose="020B0503020204020204" pitchFamily="34" charset="-122"/>
              </a:rPr>
              <a:t>n</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个结点的有限集。</a:t>
            </a:r>
            <a:endParaRPr kumimoji="1" lang="en-US" altLang="zh-CN" sz="2800" dirty="0">
              <a:latin typeface="微软雅黑" panose="020B0503020204020204" pitchFamily="34" charset="-122"/>
              <a:ea typeface="Microsoft YaHei" panose="020B0503020204020204" pitchFamily="34" charset="-122"/>
            </a:endParaRPr>
          </a:p>
          <a:p>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时称为空树。</a:t>
            </a:r>
            <a:endParaRPr kumimoji="1" lang="en-US" altLang="zh-CN" sz="2800" dirty="0">
              <a:latin typeface="微软雅黑" panose="020B0503020204020204" pitchFamily="34" charset="-122"/>
              <a:ea typeface="Microsoft YaHei" panose="020B0503020204020204" pitchFamily="34" charset="-122"/>
            </a:endParaRPr>
          </a:p>
          <a:p>
            <a:r>
              <a:rPr kumimoji="1" lang="zh-CN" altLang="en-US" sz="2800" dirty="0">
                <a:latin typeface="微软雅黑" panose="020B0503020204020204" pitchFamily="34" charset="-122"/>
                <a:ea typeface="Microsoft YaHei" panose="020B0503020204020204" pitchFamily="34" charset="-122"/>
              </a:rPr>
              <a:t>在任意一棵非空树中： </a:t>
            </a:r>
            <a:r>
              <a:rPr kumimoji="1" lang="en-US" altLang="zh-CN" sz="2800" dirty="0">
                <a:latin typeface="微软雅黑" panose="020B0503020204020204" pitchFamily="34" charset="-122"/>
                <a:ea typeface="Microsoft YaHei" panose="020B0503020204020204" pitchFamily="34" charset="-122"/>
              </a:rPr>
              <a:t>(1)</a:t>
            </a:r>
            <a:r>
              <a:rPr kumimoji="1" lang="zh-CN" altLang="en-US" sz="2800" dirty="0">
                <a:latin typeface="微软雅黑" panose="020B0503020204020204" pitchFamily="34" charset="-122"/>
                <a:ea typeface="Microsoft YaHei" panose="020B0503020204020204" pitchFamily="34" charset="-122"/>
              </a:rPr>
              <a:t>有且仅有一个特定的称为 根</a:t>
            </a:r>
            <a:r>
              <a:rPr kumimoji="1" lang="en-US" altLang="zh-CN" sz="2800" dirty="0">
                <a:latin typeface="微软雅黑" panose="020B0503020204020204" pitchFamily="34" charset="-122"/>
                <a:ea typeface="Microsoft YaHei" panose="020B0503020204020204" pitchFamily="34" charset="-122"/>
              </a:rPr>
              <a:t>(Root)</a:t>
            </a:r>
            <a:r>
              <a:rPr kumimoji="1" lang="zh-CN" altLang="en-US" sz="2800" dirty="0">
                <a:latin typeface="微软雅黑" panose="020B0503020204020204" pitchFamily="34" charset="-122"/>
                <a:ea typeface="Microsoft YaHei" panose="020B0503020204020204" pitchFamily="34" charset="-122"/>
              </a:rPr>
              <a:t>的节点；</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当</a:t>
            </a:r>
            <a:r>
              <a:rPr kumimoji="1" lang="en-US" altLang="zh-CN" sz="2800" dirty="0">
                <a:latin typeface="微软雅黑" panose="020B0503020204020204" pitchFamily="34" charset="-122"/>
                <a:ea typeface="Microsoft YaHei" panose="020B0503020204020204" pitchFamily="34" charset="-122"/>
              </a:rPr>
              <a:t>n&gt;1</a:t>
            </a:r>
            <a:r>
              <a:rPr kumimoji="1" lang="zh-CN" altLang="en-US" sz="2800" dirty="0">
                <a:latin typeface="微软雅黑" panose="020B0503020204020204" pitchFamily="34" charset="-122"/>
                <a:ea typeface="Microsoft YaHei" panose="020B0503020204020204" pitchFamily="34" charset="-122"/>
              </a:rPr>
              <a:t>时，其余节点可分为</a:t>
            </a:r>
            <a:r>
              <a:rPr kumimoji="1" lang="en-US" altLang="zh-CN" sz="2800" dirty="0">
                <a:latin typeface="微软雅黑" panose="020B0503020204020204" pitchFamily="34" charset="-122"/>
                <a:ea typeface="Microsoft YaHei" panose="020B0503020204020204" pitchFamily="34" charset="-122"/>
              </a:rPr>
              <a:t>m(m&gt;0)</a:t>
            </a:r>
            <a:r>
              <a:rPr kumimoji="1" lang="zh-CN" altLang="en-US" sz="2800" dirty="0">
                <a:latin typeface="微软雅黑" panose="020B0503020204020204" pitchFamily="34" charset="-122"/>
                <a:ea typeface="Microsoft YaHei" panose="020B0503020204020204" pitchFamily="34" charset="-122"/>
              </a:rPr>
              <a:t>个互不相交的有限集合 </a:t>
            </a:r>
            <a:r>
              <a:rPr kumimoji="1" lang="en-US" altLang="zh-CN" sz="2800" dirty="0">
                <a:latin typeface="微软雅黑" panose="020B0503020204020204" pitchFamily="34" charset="-122"/>
                <a:ea typeface="Microsoft YaHei" panose="020B0503020204020204" pitchFamily="34" charset="-122"/>
              </a:rPr>
              <a:t>T1,T2,</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Tm</a:t>
            </a:r>
            <a:r>
              <a:rPr kumimoji="1" lang="zh-CN" altLang="en-US" sz="2800" dirty="0">
                <a:latin typeface="微软雅黑" panose="020B0503020204020204" pitchFamily="34" charset="-122"/>
                <a:ea typeface="Microsoft YaHei" panose="020B0503020204020204" pitchFamily="34" charset="-122"/>
              </a:rPr>
              <a:t>， 其中每一个结合本身又是一棵树，并且称为根的子树</a:t>
            </a:r>
            <a:r>
              <a:rPr kumimoji="1" lang="en-US" altLang="zh-CN" sz="2800" dirty="0">
                <a:latin typeface="微软雅黑" panose="020B0503020204020204" pitchFamily="34" charset="-122"/>
                <a:ea typeface="Microsoft YaHei" panose="020B0503020204020204" pitchFamily="34" charset="-122"/>
              </a:rPr>
              <a:t>(Subtree)</a:t>
            </a:r>
            <a:r>
              <a:rPr kumimoji="1" lang="zh-CN" altLang="en-US" sz="2800" dirty="0">
                <a:latin typeface="微软雅黑"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935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7778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7.1</a:t>
            </a:r>
            <a:r>
              <a:rPr kumimoji="1" lang="zh-CN" altLang="en-US" sz="4800" dirty="0">
                <a:latin typeface="Microsoft YaHei" panose="020B0503020204020204" pitchFamily="34" charset="-122"/>
                <a:ea typeface="Microsoft YaHei" panose="020B0503020204020204" pitchFamily="34" charset="-122"/>
              </a:rPr>
              <a:t> 二叉树的遍历方式</a:t>
            </a:r>
          </a:p>
        </p:txBody>
      </p:sp>
      <p:sp>
        <p:nvSpPr>
          <p:cNvPr id="4" name="椭圆 3">
            <a:extLst>
              <a:ext uri="{FF2B5EF4-FFF2-40B4-BE49-F238E27FC236}">
                <a16:creationId xmlns:a16="http://schemas.microsoft.com/office/drawing/2014/main" id="{B642D99F-4D64-EB46-9A8E-97B285F8EC07}"/>
              </a:ext>
            </a:extLst>
          </p:cNvPr>
          <p:cNvSpPr>
            <a:spLocks noChangeAspect="1"/>
          </p:cNvSpPr>
          <p:nvPr/>
        </p:nvSpPr>
        <p:spPr>
          <a:xfrm>
            <a:off x="1290798"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1</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5" name="文本框 14">
            <a:extLst>
              <a:ext uri="{FF2B5EF4-FFF2-40B4-BE49-F238E27FC236}">
                <a16:creationId xmlns:a16="http://schemas.microsoft.com/office/drawing/2014/main" id="{4AC41CFD-581F-E343-B0F9-E862071ADAC3}"/>
              </a:ext>
            </a:extLst>
          </p:cNvPr>
          <p:cNvSpPr txBox="1"/>
          <p:nvPr/>
        </p:nvSpPr>
        <p:spPr>
          <a:xfrm>
            <a:off x="1954797" y="2425583"/>
            <a:ext cx="3855543" cy="461665"/>
          </a:xfrm>
          <a:prstGeom prst="rect">
            <a:avLst/>
          </a:prstGeom>
          <a:noFill/>
        </p:spPr>
        <p:txBody>
          <a:bodyPr wrap="none" rtlCol="0">
            <a:spAutoFit/>
          </a:bodyPr>
          <a:lstStyle>
            <a:defPPr>
              <a:defRPr lang="zh-CN"/>
            </a:defPPr>
            <a:lvl1pPr>
              <a:defRPr sz="2800">
                <a:solidFill>
                  <a:schemeClr val="tx1">
                    <a:lumMod val="75000"/>
                    <a:lumOff val="25000"/>
                  </a:schemeClr>
                </a:solidFill>
                <a:cs typeface="+mn-ea"/>
              </a:defRPr>
            </a:lvl1pPr>
          </a:lstStyle>
          <a:p>
            <a:pPr marL="514350" indent="-514350"/>
            <a:r>
              <a:rPr lang="zh-CN" altLang="en-US" sz="2400">
                <a:latin typeface="微软雅黑" pitchFamily="34" charset="-122"/>
                <a:ea typeface="微软雅黑" pitchFamily="34" charset="-122"/>
              </a:rPr>
              <a:t>先序遍历 </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 深度优先遍历）</a:t>
            </a:r>
            <a:endParaRPr lang="en-US" altLang="zh-CN" sz="2400" dirty="0">
              <a:latin typeface="微软雅黑" pitchFamily="34" charset="-122"/>
              <a:ea typeface="微软雅黑" pitchFamily="34" charset="-122"/>
            </a:endParaRPr>
          </a:p>
        </p:txBody>
      </p:sp>
      <p:sp>
        <p:nvSpPr>
          <p:cNvPr id="6" name="椭圆 5">
            <a:extLst>
              <a:ext uri="{FF2B5EF4-FFF2-40B4-BE49-F238E27FC236}">
                <a16:creationId xmlns:a16="http://schemas.microsoft.com/office/drawing/2014/main" id="{BB9111F3-628E-2249-9E7D-9338CC6E53D7}"/>
              </a:ext>
            </a:extLst>
          </p:cNvPr>
          <p:cNvSpPr>
            <a:spLocks noChangeAspect="1"/>
          </p:cNvSpPr>
          <p:nvPr/>
        </p:nvSpPr>
        <p:spPr>
          <a:xfrm>
            <a:off x="6566362"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2</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7" name="文本框 20">
            <a:extLst>
              <a:ext uri="{FF2B5EF4-FFF2-40B4-BE49-F238E27FC236}">
                <a16:creationId xmlns:a16="http://schemas.microsoft.com/office/drawing/2014/main" id="{25CEB080-3EE3-D449-A64E-1C0F046F150F}"/>
              </a:ext>
            </a:extLst>
          </p:cNvPr>
          <p:cNvSpPr txBox="1"/>
          <p:nvPr/>
        </p:nvSpPr>
        <p:spPr>
          <a:xfrm>
            <a:off x="7315795" y="2487523"/>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中序遍历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8" name="椭圆 7">
            <a:extLst>
              <a:ext uri="{FF2B5EF4-FFF2-40B4-BE49-F238E27FC236}">
                <a16:creationId xmlns:a16="http://schemas.microsoft.com/office/drawing/2014/main" id="{5FB843F1-FF20-FE4A-8597-00A2CAE5EC52}"/>
              </a:ext>
            </a:extLst>
          </p:cNvPr>
          <p:cNvSpPr>
            <a:spLocks noChangeAspect="1"/>
          </p:cNvSpPr>
          <p:nvPr/>
        </p:nvSpPr>
        <p:spPr>
          <a:xfrm>
            <a:off x="1290798"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3</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9" name="文本框 24">
            <a:extLst>
              <a:ext uri="{FF2B5EF4-FFF2-40B4-BE49-F238E27FC236}">
                <a16:creationId xmlns:a16="http://schemas.microsoft.com/office/drawing/2014/main" id="{71041A75-73DD-994B-A58C-E4D7715A1890}"/>
              </a:ext>
            </a:extLst>
          </p:cNvPr>
          <p:cNvSpPr txBox="1"/>
          <p:nvPr/>
        </p:nvSpPr>
        <p:spPr>
          <a:xfrm>
            <a:off x="1954797" y="3804046"/>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后序遍历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10" name="椭圆 9">
            <a:extLst>
              <a:ext uri="{FF2B5EF4-FFF2-40B4-BE49-F238E27FC236}">
                <a16:creationId xmlns:a16="http://schemas.microsoft.com/office/drawing/2014/main" id="{43F41C0E-5665-6147-8432-3089AB2D15C2}"/>
              </a:ext>
            </a:extLst>
          </p:cNvPr>
          <p:cNvSpPr>
            <a:spLocks noChangeAspect="1"/>
          </p:cNvSpPr>
          <p:nvPr/>
        </p:nvSpPr>
        <p:spPr>
          <a:xfrm>
            <a:off x="6566362"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4</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11" name="文本框 28">
            <a:extLst>
              <a:ext uri="{FF2B5EF4-FFF2-40B4-BE49-F238E27FC236}">
                <a16:creationId xmlns:a16="http://schemas.microsoft.com/office/drawing/2014/main" id="{EBFA103D-AECF-D449-96AE-5287934EBB3F}"/>
              </a:ext>
            </a:extLst>
          </p:cNvPr>
          <p:cNvSpPr txBox="1"/>
          <p:nvPr/>
        </p:nvSpPr>
        <p:spPr>
          <a:xfrm>
            <a:off x="7315795" y="3804046"/>
            <a:ext cx="3650358"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层次遍历  </a:t>
            </a:r>
            <a:r>
              <a:rPr lang="en-US" altLang="zh-CN" sz="2400">
                <a:solidFill>
                  <a:schemeClr val="tx1">
                    <a:lumMod val="75000"/>
                    <a:lumOff val="25000"/>
                  </a:schemeClr>
                </a:solidFill>
                <a:latin typeface="微软雅黑" pitchFamily="34" charset="-122"/>
                <a:ea typeface="微软雅黑" pitchFamily="34" charset="-122"/>
                <a:cs typeface="+mn-ea"/>
              </a:rPr>
              <a:t>(</a:t>
            </a:r>
            <a:r>
              <a:rPr lang="zh-CN" altLang="en-US" sz="2400">
                <a:solidFill>
                  <a:schemeClr val="tx1">
                    <a:lumMod val="75000"/>
                    <a:lumOff val="25000"/>
                  </a:schemeClr>
                </a:solidFill>
                <a:latin typeface="微软雅黑" pitchFamily="34" charset="-122"/>
                <a:ea typeface="微软雅黑" pitchFamily="34" charset="-122"/>
                <a:cs typeface="+mn-ea"/>
              </a:rPr>
              <a:t>广度优先遍历</a:t>
            </a:r>
            <a:r>
              <a:rPr lang="en-US" altLang="zh-CN" sz="2400">
                <a:solidFill>
                  <a:schemeClr val="tx1">
                    <a:lumMod val="75000"/>
                    <a:lumOff val="25000"/>
                  </a:schemeClr>
                </a:solidFill>
                <a:latin typeface="微软雅黑" pitchFamily="34" charset="-122"/>
                <a:ea typeface="微软雅黑" pitchFamily="34" charset="-122"/>
                <a:cs typeface="+mn-ea"/>
              </a:rPr>
              <a:t>)</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Tree>
    <p:extLst>
      <p:ext uri="{BB962C8B-B14F-4D97-AF65-F5344CB8AC3E}">
        <p14:creationId xmlns:p14="http://schemas.microsoft.com/office/powerpoint/2010/main" val="2431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path" presetSubtype="0" decel="100000" fill="hold" grpId="1" nodeType="withEffect">
                                  <p:stCondLst>
                                    <p:cond delay="0"/>
                                  </p:stCondLst>
                                  <p:childTnLst>
                                    <p:animMotion origin="layout" path="M -3.54167E-6 -2.96296E-6 L -3.54167E-6 0.12917 " pathEditMode="relative" rAng="0" ptsTypes="AA">
                                      <p:cBhvr>
                                        <p:cTn id="9" dur="1500" spd="-100000" fill="hold"/>
                                        <p:tgtEl>
                                          <p:spTgt spid="4"/>
                                        </p:tgtEl>
                                        <p:attrNameLst>
                                          <p:attrName>ppt_x</p:attrName>
                                          <p:attrName>ppt_y</p:attrName>
                                        </p:attrNameLst>
                                      </p:cBhvr>
                                      <p:rCtr x="0" y="6458"/>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63" presetClass="path" presetSubtype="0" decel="100000" fill="hold" grpId="1" nodeType="withEffect">
                                  <p:stCondLst>
                                    <p:cond delay="250"/>
                                  </p:stCondLst>
                                  <p:childTnLst>
                                    <p:animMotion origin="layout" path="M -3.33333E-6 -3.7037E-7 L 0.09037 -3.7037E-7 " pathEditMode="relative" rAng="0" ptsTypes="AA">
                                      <p:cBhvr>
                                        <p:cTn id="14" dur="1500" spd="-100000" fill="hold"/>
                                        <p:tgtEl>
                                          <p:spTgt spid="5"/>
                                        </p:tgtEl>
                                        <p:attrNameLst>
                                          <p:attrName>ppt_x</p:attrName>
                                          <p:attrName>ppt_y</p:attrName>
                                        </p:attrNameLst>
                                      </p:cBhvr>
                                      <p:rCtr x="4518" y="0"/>
                                    </p:animMotion>
                                  </p:childTnLst>
                                </p:cTn>
                              </p:par>
                              <p:par>
                                <p:cTn id="15" presetID="10"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42" presetClass="path" presetSubtype="0" decel="100000" fill="hold" grpId="1" nodeType="withEffect">
                                  <p:stCondLst>
                                    <p:cond delay="750"/>
                                  </p:stCondLst>
                                  <p:childTnLst>
                                    <p:animMotion origin="layout" path="M -3.54167E-6 -2.96296E-6 L -3.54167E-6 0.12917 " pathEditMode="relative" rAng="0" ptsTypes="AA">
                                      <p:cBhvr>
                                        <p:cTn id="19" dur="1500" spd="-100000" fill="hold"/>
                                        <p:tgtEl>
                                          <p:spTgt spid="6"/>
                                        </p:tgtEl>
                                        <p:attrNameLst>
                                          <p:attrName>ppt_x</p:attrName>
                                          <p:attrName>ppt_y</p:attrName>
                                        </p:attrNameLst>
                                      </p:cBhvr>
                                      <p:rCtr x="0" y="6458"/>
                                    </p:animMotion>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63" presetClass="path" presetSubtype="0" decel="100000" fill="hold" grpId="1" nodeType="withEffect">
                                  <p:stCondLst>
                                    <p:cond delay="1000"/>
                                  </p:stCondLst>
                                  <p:childTnLst>
                                    <p:animMotion origin="layout" path="M -3.33333E-6 -3.7037E-7 L 0.09037 -3.7037E-7 " pathEditMode="relative" rAng="0" ptsTypes="AA">
                                      <p:cBhvr>
                                        <p:cTn id="24" dur="1500" spd="-100000" fill="hold"/>
                                        <p:tgtEl>
                                          <p:spTgt spid="7"/>
                                        </p:tgtEl>
                                        <p:attrNameLst>
                                          <p:attrName>ppt_x</p:attrName>
                                          <p:attrName>ppt_y</p:attrName>
                                        </p:attrNameLst>
                                      </p:cBhvr>
                                      <p:rCtr x="4518" y="0"/>
                                    </p:animMotion>
                                  </p:childTnLst>
                                </p:cTn>
                              </p:par>
                              <p:par>
                                <p:cTn id="25" presetID="10" presetClass="entr" presetSubtype="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42" presetClass="path" presetSubtype="0" decel="100000" fill="hold" grpId="1" nodeType="withEffect">
                                  <p:stCondLst>
                                    <p:cond delay="1500"/>
                                  </p:stCondLst>
                                  <p:childTnLst>
                                    <p:animMotion origin="layout" path="M -3.54167E-6 -2.96296E-6 L -3.54167E-6 0.12917 " pathEditMode="relative" rAng="0" ptsTypes="AA">
                                      <p:cBhvr>
                                        <p:cTn id="29" dur="1500" spd="-100000" fill="hold"/>
                                        <p:tgtEl>
                                          <p:spTgt spid="8"/>
                                        </p:tgtEl>
                                        <p:attrNameLst>
                                          <p:attrName>ppt_x</p:attrName>
                                          <p:attrName>ppt_y</p:attrName>
                                        </p:attrNameLst>
                                      </p:cBhvr>
                                      <p:rCtr x="0" y="6458"/>
                                    </p:animMotion>
                                  </p:childTnLst>
                                </p:cTn>
                              </p:par>
                              <p:par>
                                <p:cTn id="30" presetID="10" presetClass="entr" presetSubtype="0" fill="hold" grpId="0" nodeType="withEffect">
                                  <p:stCondLst>
                                    <p:cond delay="1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par>
                                <p:cTn id="33" presetID="63" presetClass="path" presetSubtype="0" decel="100000" fill="hold" grpId="1" nodeType="withEffect">
                                  <p:stCondLst>
                                    <p:cond delay="1750"/>
                                  </p:stCondLst>
                                  <p:childTnLst>
                                    <p:animMotion origin="layout" path="M -3.33333E-6 -3.7037E-7 L 0.09037 -3.7037E-7 " pathEditMode="relative" rAng="0" ptsTypes="AA">
                                      <p:cBhvr>
                                        <p:cTn id="34" dur="1500" spd="-100000" fill="hold"/>
                                        <p:tgtEl>
                                          <p:spTgt spid="9"/>
                                        </p:tgtEl>
                                        <p:attrNameLst>
                                          <p:attrName>ppt_x</p:attrName>
                                          <p:attrName>ppt_y</p:attrName>
                                        </p:attrNameLst>
                                      </p:cBhvr>
                                      <p:rCtr x="4518" y="0"/>
                                    </p:animMotion>
                                  </p:childTnLst>
                                </p:cTn>
                              </p:par>
                              <p:par>
                                <p:cTn id="35" presetID="10" presetClass="entr" presetSubtype="0" fill="hold" grpId="0" nodeType="withEffect">
                                  <p:stCondLst>
                                    <p:cond delay="225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par>
                                <p:cTn id="38" presetID="42" presetClass="path" presetSubtype="0" decel="100000" fill="hold" grpId="1" nodeType="withEffect">
                                  <p:stCondLst>
                                    <p:cond delay="2250"/>
                                  </p:stCondLst>
                                  <p:childTnLst>
                                    <p:animMotion origin="layout" path="M -3.54167E-6 -2.96296E-6 L -3.54167E-6 0.12917 " pathEditMode="relative" rAng="0" ptsTypes="AA">
                                      <p:cBhvr>
                                        <p:cTn id="39" dur="1500" spd="-100000" fill="hold"/>
                                        <p:tgtEl>
                                          <p:spTgt spid="10"/>
                                        </p:tgtEl>
                                        <p:attrNameLst>
                                          <p:attrName>ppt_x</p:attrName>
                                          <p:attrName>ppt_y</p:attrName>
                                        </p:attrNameLst>
                                      </p:cBhvr>
                                      <p:rCtr x="0" y="6458"/>
                                    </p:animMotion>
                                  </p:childTnLst>
                                </p:cTn>
                              </p:par>
                              <p:par>
                                <p:cTn id="40" presetID="10" presetClass="entr" presetSubtype="0" fill="hold" grpId="0" nodeType="withEffect">
                                  <p:stCondLst>
                                    <p:cond delay="2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par>
                                <p:cTn id="43" presetID="63" presetClass="path" presetSubtype="0" decel="100000" fill="hold" grpId="1" nodeType="withEffect">
                                  <p:stCondLst>
                                    <p:cond delay="2500"/>
                                  </p:stCondLst>
                                  <p:childTnLst>
                                    <p:animMotion origin="layout" path="M -3.33333E-6 -3.7037E-7 L 0.09037 -3.7037E-7 " pathEditMode="relative" rAng="0" ptsTypes="AA">
                                      <p:cBhvr>
                                        <p:cTn id="44" dur="1500" spd="-100000" fill="hold"/>
                                        <p:tgtEl>
                                          <p:spTgt spid="11"/>
                                        </p:tgtEl>
                                        <p:attrNameLst>
                                          <p:attrName>ppt_x</p:attrName>
                                          <p:attrName>ppt_y</p:attrName>
                                        </p:attrNameLst>
                                      </p:cBhvr>
                                      <p:rCtr x="45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7.2</a:t>
            </a:r>
            <a:r>
              <a:rPr kumimoji="1" lang="zh-CN" altLang="en-US" sz="4800" dirty="0">
                <a:latin typeface="Microsoft YaHei" panose="020B0503020204020204" pitchFamily="34" charset="-122"/>
                <a:ea typeface="Microsoft YaHei" panose="020B0503020204020204" pitchFamily="34" charset="-122"/>
              </a:rPr>
              <a:t> 先中后 概念</a:t>
            </a:r>
          </a:p>
        </p:txBody>
      </p:sp>
      <p:pic>
        <p:nvPicPr>
          <p:cNvPr id="12" name="Content Placeholder 14">
            <a:extLst>
              <a:ext uri="{FF2B5EF4-FFF2-40B4-BE49-F238E27FC236}">
                <a16:creationId xmlns:a16="http://schemas.microsoft.com/office/drawing/2014/main" id="{A61F414D-D16D-5248-AC84-5D4865974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964" y="1253331"/>
            <a:ext cx="5157141" cy="4351338"/>
          </a:xfrm>
          <a:prstGeom prst="rect">
            <a:avLst/>
          </a:prstGeom>
        </p:spPr>
      </p:pic>
      <p:sp>
        <p:nvSpPr>
          <p:cNvPr id="13" name="TextBox 15">
            <a:extLst>
              <a:ext uri="{FF2B5EF4-FFF2-40B4-BE49-F238E27FC236}">
                <a16:creationId xmlns:a16="http://schemas.microsoft.com/office/drawing/2014/main" id="{007E8B1B-45E4-5245-A408-E07F82D8D1F9}"/>
              </a:ext>
            </a:extLst>
          </p:cNvPr>
          <p:cNvSpPr txBox="1"/>
          <p:nvPr/>
        </p:nvSpPr>
        <p:spPr>
          <a:xfrm>
            <a:off x="2393270" y="5145252"/>
            <a:ext cx="7486077" cy="1569660"/>
          </a:xfrm>
          <a:prstGeom prst="rect">
            <a:avLst/>
          </a:prstGeom>
          <a:noFill/>
        </p:spPr>
        <p:txBody>
          <a:bodyPr wrap="square" rtlCol="0">
            <a:spAutoFit/>
          </a:bodyPr>
          <a:lstStyle/>
          <a:p>
            <a:pPr algn="ct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先序遍历：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中序遍历：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后序遍历：</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p>
        </p:txBody>
      </p:sp>
    </p:spTree>
    <p:extLst>
      <p:ext uri="{BB962C8B-B14F-4D97-AF65-F5344CB8AC3E}">
        <p14:creationId xmlns:p14="http://schemas.microsoft.com/office/powerpoint/2010/main" val="79167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7.3</a:t>
            </a:r>
            <a:r>
              <a:rPr kumimoji="1" lang="zh-CN" altLang="en-US" sz="4800" dirty="0">
                <a:latin typeface="Microsoft YaHei" panose="020B0503020204020204" pitchFamily="34" charset="-122"/>
                <a:ea typeface="Microsoft YaHei" panose="020B0503020204020204" pitchFamily="34" charset="-122"/>
              </a:rPr>
              <a:t> 先序遍历</a:t>
            </a:r>
          </a:p>
        </p:txBody>
      </p:sp>
      <p:pic>
        <p:nvPicPr>
          <p:cNvPr id="4" name="图片 3">
            <a:extLst>
              <a:ext uri="{FF2B5EF4-FFF2-40B4-BE49-F238E27FC236}">
                <a16:creationId xmlns:a16="http://schemas.microsoft.com/office/drawing/2014/main" id="{11FA99FC-6F88-CD41-88F4-562E15674E48}"/>
              </a:ext>
            </a:extLst>
          </p:cNvPr>
          <p:cNvPicPr>
            <a:picLocks noChangeAspect="1"/>
          </p:cNvPicPr>
          <p:nvPr/>
        </p:nvPicPr>
        <p:blipFill>
          <a:blip r:embed="rId4"/>
          <a:stretch>
            <a:fillRect/>
          </a:stretch>
        </p:blipFill>
        <p:spPr>
          <a:xfrm>
            <a:off x="152696" y="1531089"/>
            <a:ext cx="3778401" cy="1756883"/>
          </a:xfrm>
          <a:prstGeom prst="rect">
            <a:avLst/>
          </a:prstGeom>
        </p:spPr>
      </p:pic>
      <p:pic>
        <p:nvPicPr>
          <p:cNvPr id="7" name="图片 6">
            <a:extLst>
              <a:ext uri="{FF2B5EF4-FFF2-40B4-BE49-F238E27FC236}">
                <a16:creationId xmlns:a16="http://schemas.microsoft.com/office/drawing/2014/main" id="{ECB95F58-F701-414B-B604-3577140468CC}"/>
              </a:ext>
            </a:extLst>
          </p:cNvPr>
          <p:cNvPicPr>
            <a:picLocks noChangeAspect="1"/>
          </p:cNvPicPr>
          <p:nvPr/>
        </p:nvPicPr>
        <p:blipFill>
          <a:blip r:embed="rId5"/>
          <a:stretch>
            <a:fillRect/>
          </a:stretch>
        </p:blipFill>
        <p:spPr>
          <a:xfrm>
            <a:off x="3931097" y="1476089"/>
            <a:ext cx="3956198" cy="1866881"/>
          </a:xfrm>
          <a:prstGeom prst="rect">
            <a:avLst/>
          </a:prstGeom>
        </p:spPr>
      </p:pic>
      <p:pic>
        <p:nvPicPr>
          <p:cNvPr id="8" name="图片 7">
            <a:extLst>
              <a:ext uri="{FF2B5EF4-FFF2-40B4-BE49-F238E27FC236}">
                <a16:creationId xmlns:a16="http://schemas.microsoft.com/office/drawing/2014/main" id="{2C8343DC-1AE5-E342-9751-1135AFC89C76}"/>
              </a:ext>
            </a:extLst>
          </p:cNvPr>
          <p:cNvPicPr>
            <a:picLocks noChangeAspect="1"/>
          </p:cNvPicPr>
          <p:nvPr/>
        </p:nvPicPr>
        <p:blipFill>
          <a:blip r:embed="rId6"/>
          <a:stretch>
            <a:fillRect/>
          </a:stretch>
        </p:blipFill>
        <p:spPr>
          <a:xfrm>
            <a:off x="7880207" y="1399421"/>
            <a:ext cx="3956876" cy="1756884"/>
          </a:xfrm>
          <a:prstGeom prst="rect">
            <a:avLst/>
          </a:prstGeom>
        </p:spPr>
      </p:pic>
      <p:pic>
        <p:nvPicPr>
          <p:cNvPr id="9" name="图片 8">
            <a:extLst>
              <a:ext uri="{FF2B5EF4-FFF2-40B4-BE49-F238E27FC236}">
                <a16:creationId xmlns:a16="http://schemas.microsoft.com/office/drawing/2014/main" id="{13BB1DDE-45C2-274A-884B-ABEA718CC905}"/>
              </a:ext>
            </a:extLst>
          </p:cNvPr>
          <p:cNvPicPr>
            <a:picLocks noChangeAspect="1"/>
          </p:cNvPicPr>
          <p:nvPr/>
        </p:nvPicPr>
        <p:blipFill>
          <a:blip r:embed="rId7"/>
          <a:stretch>
            <a:fillRect/>
          </a:stretch>
        </p:blipFill>
        <p:spPr>
          <a:xfrm>
            <a:off x="152696" y="3265333"/>
            <a:ext cx="3956198" cy="1821107"/>
          </a:xfrm>
          <a:prstGeom prst="rect">
            <a:avLst/>
          </a:prstGeom>
        </p:spPr>
      </p:pic>
      <p:pic>
        <p:nvPicPr>
          <p:cNvPr id="10" name="图片 9">
            <a:extLst>
              <a:ext uri="{FF2B5EF4-FFF2-40B4-BE49-F238E27FC236}">
                <a16:creationId xmlns:a16="http://schemas.microsoft.com/office/drawing/2014/main" id="{891A131E-AD83-5148-BE83-9E9355E69D8C}"/>
              </a:ext>
            </a:extLst>
          </p:cNvPr>
          <p:cNvPicPr>
            <a:picLocks noChangeAspect="1"/>
          </p:cNvPicPr>
          <p:nvPr/>
        </p:nvPicPr>
        <p:blipFill>
          <a:blip r:embed="rId8"/>
          <a:stretch>
            <a:fillRect/>
          </a:stretch>
        </p:blipFill>
        <p:spPr>
          <a:xfrm>
            <a:off x="4063126" y="3268967"/>
            <a:ext cx="3824169" cy="1835601"/>
          </a:xfrm>
          <a:prstGeom prst="rect">
            <a:avLst/>
          </a:prstGeom>
        </p:spPr>
      </p:pic>
      <p:pic>
        <p:nvPicPr>
          <p:cNvPr id="11" name="图片 10">
            <a:extLst>
              <a:ext uri="{FF2B5EF4-FFF2-40B4-BE49-F238E27FC236}">
                <a16:creationId xmlns:a16="http://schemas.microsoft.com/office/drawing/2014/main" id="{827E1C9D-D070-8246-AA6A-7592C5CD1204}"/>
              </a:ext>
            </a:extLst>
          </p:cNvPr>
          <p:cNvPicPr>
            <a:picLocks noChangeAspect="1"/>
          </p:cNvPicPr>
          <p:nvPr/>
        </p:nvPicPr>
        <p:blipFill>
          <a:blip r:embed="rId9"/>
          <a:stretch>
            <a:fillRect/>
          </a:stretch>
        </p:blipFill>
        <p:spPr>
          <a:xfrm>
            <a:off x="7813128" y="3156305"/>
            <a:ext cx="4226176" cy="1912815"/>
          </a:xfrm>
          <a:prstGeom prst="rect">
            <a:avLst/>
          </a:prstGeom>
        </p:spPr>
      </p:pic>
      <p:pic>
        <p:nvPicPr>
          <p:cNvPr id="12" name="图片 11">
            <a:extLst>
              <a:ext uri="{FF2B5EF4-FFF2-40B4-BE49-F238E27FC236}">
                <a16:creationId xmlns:a16="http://schemas.microsoft.com/office/drawing/2014/main" id="{BE25BB9F-6C92-5F4D-9559-6AC65A6D9A87}"/>
              </a:ext>
            </a:extLst>
          </p:cNvPr>
          <p:cNvPicPr>
            <a:picLocks noChangeAspect="1"/>
          </p:cNvPicPr>
          <p:nvPr/>
        </p:nvPicPr>
        <p:blipFill>
          <a:blip r:embed="rId10"/>
          <a:stretch>
            <a:fillRect/>
          </a:stretch>
        </p:blipFill>
        <p:spPr>
          <a:xfrm>
            <a:off x="129812" y="4992322"/>
            <a:ext cx="3956198" cy="1828362"/>
          </a:xfrm>
          <a:prstGeom prst="rect">
            <a:avLst/>
          </a:prstGeom>
        </p:spPr>
      </p:pic>
      <p:sp>
        <p:nvSpPr>
          <p:cNvPr id="13" name="文本框 12">
            <a:extLst>
              <a:ext uri="{FF2B5EF4-FFF2-40B4-BE49-F238E27FC236}">
                <a16:creationId xmlns:a16="http://schemas.microsoft.com/office/drawing/2014/main" id="{FB48F00B-1984-6744-AC3B-C17648CB409B}"/>
              </a:ext>
            </a:extLst>
          </p:cNvPr>
          <p:cNvSpPr txBox="1"/>
          <p:nvPr/>
        </p:nvSpPr>
        <p:spPr>
          <a:xfrm>
            <a:off x="4700113" y="5814445"/>
            <a:ext cx="2573079"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省略后面的遍历</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1204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7.3</a:t>
            </a:r>
            <a:r>
              <a:rPr kumimoji="1" lang="zh-CN" altLang="en-US" sz="4800" dirty="0">
                <a:latin typeface="Microsoft YaHei" panose="020B0503020204020204" pitchFamily="34" charset="-122"/>
                <a:ea typeface="Microsoft YaHei" panose="020B0503020204020204" pitchFamily="34" charset="-122"/>
              </a:rPr>
              <a:t> 先序遍历</a:t>
            </a:r>
          </a:p>
        </p:txBody>
      </p:sp>
      <p:sp>
        <p:nvSpPr>
          <p:cNvPr id="5" name="TextBox 6">
            <a:extLst>
              <a:ext uri="{FF2B5EF4-FFF2-40B4-BE49-F238E27FC236}">
                <a16:creationId xmlns:a16="http://schemas.microsoft.com/office/drawing/2014/main" id="{0EDF7E63-CAA4-7041-8B37-43C178C58ACC}"/>
              </a:ext>
            </a:extLst>
          </p:cNvPr>
          <p:cNvSpPr txBox="1"/>
          <p:nvPr/>
        </p:nvSpPr>
        <p:spPr>
          <a:xfrm>
            <a:off x="5711809" y="5860611"/>
            <a:ext cx="2951550"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ABDGHCEIF</a:t>
            </a:r>
            <a:endParaRPr lang="en-US" sz="2400" dirty="0">
              <a:solidFill>
                <a:srgbClr val="009999"/>
              </a:solidFill>
              <a:latin typeface="微软雅黑" pitchFamily="34" charset="-122"/>
              <a:ea typeface="微软雅黑" pitchFamily="34" charset="-122"/>
            </a:endParaRPr>
          </a:p>
        </p:txBody>
      </p:sp>
      <p:pic>
        <p:nvPicPr>
          <p:cNvPr id="6" name="Picture 4">
            <a:extLst>
              <a:ext uri="{FF2B5EF4-FFF2-40B4-BE49-F238E27FC236}">
                <a16:creationId xmlns:a16="http://schemas.microsoft.com/office/drawing/2014/main" id="{1C08DFE7-2E15-A345-8CA2-13A0541F9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92" y="2369127"/>
            <a:ext cx="6421012" cy="2904109"/>
          </a:xfrm>
          <a:prstGeom prst="rect">
            <a:avLst/>
          </a:prstGeom>
        </p:spPr>
      </p:pic>
      <p:pic>
        <p:nvPicPr>
          <p:cNvPr id="2" name="图片 1">
            <a:extLst>
              <a:ext uri="{FF2B5EF4-FFF2-40B4-BE49-F238E27FC236}">
                <a16:creationId xmlns:a16="http://schemas.microsoft.com/office/drawing/2014/main" id="{0D7AFDDF-5A4D-CC44-AE89-22BA634B169F}"/>
              </a:ext>
            </a:extLst>
          </p:cNvPr>
          <p:cNvPicPr>
            <a:picLocks noChangeAspect="1"/>
          </p:cNvPicPr>
          <p:nvPr/>
        </p:nvPicPr>
        <p:blipFill>
          <a:blip r:embed="rId5"/>
          <a:stretch>
            <a:fillRect/>
          </a:stretch>
        </p:blipFill>
        <p:spPr>
          <a:xfrm>
            <a:off x="415498" y="1612551"/>
            <a:ext cx="4741864" cy="4663558"/>
          </a:xfrm>
          <a:prstGeom prst="rect">
            <a:avLst/>
          </a:prstGeom>
        </p:spPr>
      </p:pic>
    </p:spTree>
    <p:extLst>
      <p:ext uri="{BB962C8B-B14F-4D97-AF65-F5344CB8AC3E}">
        <p14:creationId xmlns:p14="http://schemas.microsoft.com/office/powerpoint/2010/main" val="3019429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7.4</a:t>
            </a:r>
            <a:r>
              <a:rPr kumimoji="1" lang="zh-CN" altLang="en-US" sz="4800" dirty="0">
                <a:latin typeface="Microsoft YaHei" panose="020B0503020204020204" pitchFamily="34" charset="-122"/>
                <a:ea typeface="Microsoft YaHei" panose="020B0503020204020204" pitchFamily="34" charset="-122"/>
              </a:rPr>
              <a:t> 中序遍历</a:t>
            </a:r>
          </a:p>
        </p:txBody>
      </p:sp>
      <p:pic>
        <p:nvPicPr>
          <p:cNvPr id="4" name="图片 3">
            <a:extLst>
              <a:ext uri="{FF2B5EF4-FFF2-40B4-BE49-F238E27FC236}">
                <a16:creationId xmlns:a16="http://schemas.microsoft.com/office/drawing/2014/main" id="{E9815A39-D591-6345-9248-695DFCB842B6}"/>
              </a:ext>
            </a:extLst>
          </p:cNvPr>
          <p:cNvPicPr>
            <a:picLocks noChangeAspect="1"/>
          </p:cNvPicPr>
          <p:nvPr/>
        </p:nvPicPr>
        <p:blipFill>
          <a:blip r:embed="rId4"/>
          <a:stretch>
            <a:fillRect/>
          </a:stretch>
        </p:blipFill>
        <p:spPr>
          <a:xfrm>
            <a:off x="0" y="1826334"/>
            <a:ext cx="3891516" cy="1790393"/>
          </a:xfrm>
          <a:prstGeom prst="rect">
            <a:avLst/>
          </a:prstGeom>
        </p:spPr>
      </p:pic>
      <p:pic>
        <p:nvPicPr>
          <p:cNvPr id="5" name="图片 4">
            <a:extLst>
              <a:ext uri="{FF2B5EF4-FFF2-40B4-BE49-F238E27FC236}">
                <a16:creationId xmlns:a16="http://schemas.microsoft.com/office/drawing/2014/main" id="{763CE0F4-27D6-C546-A614-1CFEA889C953}"/>
              </a:ext>
            </a:extLst>
          </p:cNvPr>
          <p:cNvPicPr>
            <a:picLocks noChangeAspect="1"/>
          </p:cNvPicPr>
          <p:nvPr/>
        </p:nvPicPr>
        <p:blipFill>
          <a:blip r:embed="rId5"/>
          <a:stretch>
            <a:fillRect/>
          </a:stretch>
        </p:blipFill>
        <p:spPr>
          <a:xfrm>
            <a:off x="3891516" y="1826333"/>
            <a:ext cx="3891517" cy="1793150"/>
          </a:xfrm>
          <a:prstGeom prst="rect">
            <a:avLst/>
          </a:prstGeom>
        </p:spPr>
      </p:pic>
      <p:pic>
        <p:nvPicPr>
          <p:cNvPr id="6" name="图片 5">
            <a:extLst>
              <a:ext uri="{FF2B5EF4-FFF2-40B4-BE49-F238E27FC236}">
                <a16:creationId xmlns:a16="http://schemas.microsoft.com/office/drawing/2014/main" id="{A5391E6E-6539-1245-BBC7-33A1ED1F0793}"/>
              </a:ext>
            </a:extLst>
          </p:cNvPr>
          <p:cNvPicPr>
            <a:picLocks noChangeAspect="1"/>
          </p:cNvPicPr>
          <p:nvPr/>
        </p:nvPicPr>
        <p:blipFill>
          <a:blip r:embed="rId6"/>
          <a:stretch>
            <a:fillRect/>
          </a:stretch>
        </p:blipFill>
        <p:spPr>
          <a:xfrm>
            <a:off x="7783032" y="1823577"/>
            <a:ext cx="4000717" cy="1793150"/>
          </a:xfrm>
          <a:prstGeom prst="rect">
            <a:avLst/>
          </a:prstGeom>
        </p:spPr>
      </p:pic>
      <p:pic>
        <p:nvPicPr>
          <p:cNvPr id="7" name="图片 6">
            <a:extLst>
              <a:ext uri="{FF2B5EF4-FFF2-40B4-BE49-F238E27FC236}">
                <a16:creationId xmlns:a16="http://schemas.microsoft.com/office/drawing/2014/main" id="{ADA1A440-F0EF-D147-AC98-7E6EAF95BDAE}"/>
              </a:ext>
            </a:extLst>
          </p:cNvPr>
          <p:cNvPicPr>
            <a:picLocks noChangeAspect="1"/>
          </p:cNvPicPr>
          <p:nvPr/>
        </p:nvPicPr>
        <p:blipFill>
          <a:blip r:embed="rId7"/>
          <a:stretch>
            <a:fillRect/>
          </a:stretch>
        </p:blipFill>
        <p:spPr>
          <a:xfrm>
            <a:off x="0" y="3616727"/>
            <a:ext cx="3891516" cy="1866107"/>
          </a:xfrm>
          <a:prstGeom prst="rect">
            <a:avLst/>
          </a:prstGeom>
        </p:spPr>
      </p:pic>
      <p:pic>
        <p:nvPicPr>
          <p:cNvPr id="8" name="图片 7">
            <a:extLst>
              <a:ext uri="{FF2B5EF4-FFF2-40B4-BE49-F238E27FC236}">
                <a16:creationId xmlns:a16="http://schemas.microsoft.com/office/drawing/2014/main" id="{4674D6E4-BCC1-7E46-A768-9A04575A9288}"/>
              </a:ext>
            </a:extLst>
          </p:cNvPr>
          <p:cNvPicPr>
            <a:picLocks noChangeAspect="1"/>
          </p:cNvPicPr>
          <p:nvPr/>
        </p:nvPicPr>
        <p:blipFill>
          <a:blip r:embed="rId8"/>
          <a:stretch>
            <a:fillRect/>
          </a:stretch>
        </p:blipFill>
        <p:spPr>
          <a:xfrm>
            <a:off x="3891516" y="3616727"/>
            <a:ext cx="3891516" cy="1884714"/>
          </a:xfrm>
          <a:prstGeom prst="rect">
            <a:avLst/>
          </a:prstGeom>
        </p:spPr>
      </p:pic>
      <p:pic>
        <p:nvPicPr>
          <p:cNvPr id="9" name="图片 8">
            <a:extLst>
              <a:ext uri="{FF2B5EF4-FFF2-40B4-BE49-F238E27FC236}">
                <a16:creationId xmlns:a16="http://schemas.microsoft.com/office/drawing/2014/main" id="{60256BDD-9226-FF41-A16F-CEF21F3599B5}"/>
              </a:ext>
            </a:extLst>
          </p:cNvPr>
          <p:cNvPicPr>
            <a:picLocks noChangeAspect="1"/>
          </p:cNvPicPr>
          <p:nvPr/>
        </p:nvPicPr>
        <p:blipFill>
          <a:blip r:embed="rId9"/>
          <a:stretch>
            <a:fillRect/>
          </a:stretch>
        </p:blipFill>
        <p:spPr>
          <a:xfrm>
            <a:off x="7783031" y="3622239"/>
            <a:ext cx="3891517" cy="1884954"/>
          </a:xfrm>
          <a:prstGeom prst="rect">
            <a:avLst/>
          </a:prstGeom>
        </p:spPr>
      </p:pic>
      <p:sp>
        <p:nvSpPr>
          <p:cNvPr id="13" name="文本框 12">
            <a:extLst>
              <a:ext uri="{FF2B5EF4-FFF2-40B4-BE49-F238E27FC236}">
                <a16:creationId xmlns:a16="http://schemas.microsoft.com/office/drawing/2014/main" id="{BF74AC00-BA72-8346-9BA6-10FC098652BD}"/>
              </a:ext>
            </a:extLst>
          </p:cNvPr>
          <p:cNvSpPr txBox="1"/>
          <p:nvPr/>
        </p:nvSpPr>
        <p:spPr>
          <a:xfrm>
            <a:off x="4317341" y="6045277"/>
            <a:ext cx="2573079"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省略后面的遍历</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5490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7.4</a:t>
            </a:r>
            <a:r>
              <a:rPr kumimoji="1" lang="zh-CN" altLang="en-US" sz="4800" dirty="0">
                <a:latin typeface="Microsoft YaHei" panose="020B0503020204020204" pitchFamily="34" charset="-122"/>
                <a:ea typeface="Microsoft YaHei" panose="020B0503020204020204" pitchFamily="34" charset="-122"/>
              </a:rPr>
              <a:t> 中序遍历</a:t>
            </a:r>
          </a:p>
        </p:txBody>
      </p:sp>
      <p:sp>
        <p:nvSpPr>
          <p:cNvPr id="10" name="TextBox 5">
            <a:extLst>
              <a:ext uri="{FF2B5EF4-FFF2-40B4-BE49-F238E27FC236}">
                <a16:creationId xmlns:a16="http://schemas.microsoft.com/office/drawing/2014/main" id="{89767461-3E79-5B4F-8C1A-D2DD9EB27BB6}"/>
              </a:ext>
            </a:extLst>
          </p:cNvPr>
          <p:cNvSpPr txBox="1"/>
          <p:nvPr/>
        </p:nvSpPr>
        <p:spPr>
          <a:xfrm>
            <a:off x="5836976" y="5744652"/>
            <a:ext cx="305584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GDHBAEICF</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FCD324AE-3277-6F4E-9C72-83676E4E2F43}"/>
              </a:ext>
            </a:extLst>
          </p:cNvPr>
          <p:cNvPicPr>
            <a:picLocks noChangeAspect="1"/>
          </p:cNvPicPr>
          <p:nvPr/>
        </p:nvPicPr>
        <p:blipFill>
          <a:blip r:embed="rId4"/>
          <a:stretch>
            <a:fillRect/>
          </a:stretch>
        </p:blipFill>
        <p:spPr>
          <a:xfrm>
            <a:off x="5836976" y="2414919"/>
            <a:ext cx="6184900" cy="2743200"/>
          </a:xfrm>
          <a:prstGeom prst="rect">
            <a:avLst/>
          </a:prstGeom>
        </p:spPr>
      </p:pic>
      <p:pic>
        <p:nvPicPr>
          <p:cNvPr id="2" name="图片 1">
            <a:extLst>
              <a:ext uri="{FF2B5EF4-FFF2-40B4-BE49-F238E27FC236}">
                <a16:creationId xmlns:a16="http://schemas.microsoft.com/office/drawing/2014/main" id="{2A8C8E4D-D553-C249-B75A-216D3384114E}"/>
              </a:ext>
            </a:extLst>
          </p:cNvPr>
          <p:cNvPicPr>
            <a:picLocks noChangeAspect="1"/>
          </p:cNvPicPr>
          <p:nvPr/>
        </p:nvPicPr>
        <p:blipFill>
          <a:blip r:embed="rId5"/>
          <a:stretch>
            <a:fillRect/>
          </a:stretch>
        </p:blipFill>
        <p:spPr>
          <a:xfrm>
            <a:off x="450407" y="1682014"/>
            <a:ext cx="4818637" cy="4893635"/>
          </a:xfrm>
          <a:prstGeom prst="rect">
            <a:avLst/>
          </a:prstGeom>
        </p:spPr>
      </p:pic>
    </p:spTree>
    <p:extLst>
      <p:ext uri="{BB962C8B-B14F-4D97-AF65-F5344CB8AC3E}">
        <p14:creationId xmlns:p14="http://schemas.microsoft.com/office/powerpoint/2010/main" val="1158269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7.5</a:t>
            </a:r>
            <a:r>
              <a:rPr kumimoji="1" lang="zh-CN" altLang="en-US" sz="4800" dirty="0">
                <a:latin typeface="Microsoft YaHei" panose="020B0503020204020204" pitchFamily="34" charset="-122"/>
                <a:ea typeface="Microsoft YaHei" panose="020B0503020204020204" pitchFamily="34" charset="-122"/>
              </a:rPr>
              <a:t> 后序遍历</a:t>
            </a:r>
          </a:p>
        </p:txBody>
      </p:sp>
      <p:sp>
        <p:nvSpPr>
          <p:cNvPr id="9" name="TextBox 5">
            <a:extLst>
              <a:ext uri="{FF2B5EF4-FFF2-40B4-BE49-F238E27FC236}">
                <a16:creationId xmlns:a16="http://schemas.microsoft.com/office/drawing/2014/main" id="{E33A12F8-1E80-ED43-8A8C-4E467FC6E8B9}"/>
              </a:ext>
            </a:extLst>
          </p:cNvPr>
          <p:cNvSpPr txBox="1"/>
          <p:nvPr/>
        </p:nvSpPr>
        <p:spPr>
          <a:xfrm>
            <a:off x="5787159" y="5860611"/>
            <a:ext cx="2908523"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GHDBIEFCA</a:t>
            </a:r>
            <a:endParaRPr lang="en-US" altLang="en-US" sz="2400" dirty="0">
              <a:solidFill>
                <a:srgbClr val="009999"/>
              </a:solidFill>
              <a:latin typeface="微软雅黑" pitchFamily="34" charset="-122"/>
              <a:ea typeface="微软雅黑" pitchFamily="34" charset="-122"/>
            </a:endParaRPr>
          </a:p>
        </p:txBody>
      </p:sp>
      <p:pic>
        <p:nvPicPr>
          <p:cNvPr id="10" name="Picture 2">
            <a:extLst>
              <a:ext uri="{FF2B5EF4-FFF2-40B4-BE49-F238E27FC236}">
                <a16:creationId xmlns:a16="http://schemas.microsoft.com/office/drawing/2014/main" id="{0E4845D7-D657-4B45-A8E5-9F9ACE0ED0F2}"/>
              </a:ext>
            </a:extLst>
          </p:cNvPr>
          <p:cNvPicPr>
            <a:picLocks noChangeAspect="1"/>
          </p:cNvPicPr>
          <p:nvPr/>
        </p:nvPicPr>
        <p:blipFill>
          <a:blip r:embed="rId4"/>
          <a:stretch>
            <a:fillRect/>
          </a:stretch>
        </p:blipFill>
        <p:spPr>
          <a:xfrm>
            <a:off x="5787159" y="2446754"/>
            <a:ext cx="6146800" cy="2819400"/>
          </a:xfrm>
          <a:prstGeom prst="rect">
            <a:avLst/>
          </a:prstGeom>
        </p:spPr>
      </p:pic>
      <p:pic>
        <p:nvPicPr>
          <p:cNvPr id="2" name="图片 1">
            <a:extLst>
              <a:ext uri="{FF2B5EF4-FFF2-40B4-BE49-F238E27FC236}">
                <a16:creationId xmlns:a16="http://schemas.microsoft.com/office/drawing/2014/main" id="{92C51EB5-C424-344D-86ED-C3BF37F39041}"/>
              </a:ext>
            </a:extLst>
          </p:cNvPr>
          <p:cNvPicPr>
            <a:picLocks noChangeAspect="1"/>
          </p:cNvPicPr>
          <p:nvPr/>
        </p:nvPicPr>
        <p:blipFill>
          <a:blip r:embed="rId5"/>
          <a:stretch>
            <a:fillRect/>
          </a:stretch>
        </p:blipFill>
        <p:spPr>
          <a:xfrm>
            <a:off x="487176" y="1831549"/>
            <a:ext cx="4829805" cy="4712445"/>
          </a:xfrm>
          <a:prstGeom prst="rect">
            <a:avLst/>
          </a:prstGeom>
        </p:spPr>
      </p:pic>
    </p:spTree>
    <p:extLst>
      <p:ext uri="{BB962C8B-B14F-4D97-AF65-F5344CB8AC3E}">
        <p14:creationId xmlns:p14="http://schemas.microsoft.com/office/powerpoint/2010/main" val="3389360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表达式和二叉树遍历的联系</a:t>
            </a:r>
          </a:p>
        </p:txBody>
      </p:sp>
      <p:sp>
        <p:nvSpPr>
          <p:cNvPr id="4" name="文本框 3">
            <a:extLst>
              <a:ext uri="{FF2B5EF4-FFF2-40B4-BE49-F238E27FC236}">
                <a16:creationId xmlns:a16="http://schemas.microsoft.com/office/drawing/2014/main" id="{99CE3CD3-7EC0-8A44-8741-31D2FBDEA5EB}"/>
              </a:ext>
            </a:extLst>
          </p:cNvPr>
          <p:cNvSpPr txBox="1"/>
          <p:nvPr/>
        </p:nvSpPr>
        <p:spPr>
          <a:xfrm>
            <a:off x="4593265" y="1850065"/>
            <a:ext cx="6677247" cy="830997"/>
          </a:xfrm>
          <a:prstGeom prst="rect">
            <a:avLst/>
          </a:prstGeom>
          <a:noFill/>
        </p:spPr>
        <p:txBody>
          <a:bodyPr wrap="square" rtlCol="0">
            <a:spAutoFit/>
          </a:bodyPr>
          <a:lstStyle/>
          <a:p>
            <a:r>
              <a:rPr kumimoji="1" lang="en-US" altLang="zh-CN" sz="2400" dirty="0"/>
              <a:t>👈</a:t>
            </a:r>
            <a:r>
              <a:rPr kumimoji="1" lang="zh-CN" altLang="en-US" sz="2400" dirty="0"/>
              <a:t> 是一个表达式的二叉树</a:t>
            </a:r>
            <a:endParaRPr kumimoji="1" lang="en-US" altLang="zh-CN" sz="2400" dirty="0"/>
          </a:p>
          <a:p>
            <a:endParaRPr kumimoji="1" lang="en-US" altLang="zh-CN" sz="2400" dirty="0"/>
          </a:p>
        </p:txBody>
      </p:sp>
      <p:sp>
        <p:nvSpPr>
          <p:cNvPr id="5" name="文本框 4">
            <a:extLst>
              <a:ext uri="{FF2B5EF4-FFF2-40B4-BE49-F238E27FC236}">
                <a16:creationId xmlns:a16="http://schemas.microsoft.com/office/drawing/2014/main" id="{3DD661F6-75D4-2141-8716-789A5D8BCB1A}"/>
              </a:ext>
            </a:extLst>
          </p:cNvPr>
          <p:cNvSpPr txBox="1"/>
          <p:nvPr/>
        </p:nvSpPr>
        <p:spPr>
          <a:xfrm>
            <a:off x="4572000" y="3118240"/>
            <a:ext cx="2381693" cy="461665"/>
          </a:xfrm>
          <a:prstGeom prst="rect">
            <a:avLst/>
          </a:prstGeom>
          <a:noFill/>
        </p:spPr>
        <p:txBody>
          <a:bodyPr wrap="square" rtlCol="0">
            <a:spAutoFit/>
          </a:bodyPr>
          <a:lstStyle/>
          <a:p>
            <a:r>
              <a:rPr kumimoji="1" lang="zh-CN" altLang="en-US" sz="2400" dirty="0"/>
              <a:t>先序遍历结果是：</a:t>
            </a:r>
          </a:p>
        </p:txBody>
      </p:sp>
      <p:sp>
        <p:nvSpPr>
          <p:cNvPr id="11" name="文本框 10">
            <a:extLst>
              <a:ext uri="{FF2B5EF4-FFF2-40B4-BE49-F238E27FC236}">
                <a16:creationId xmlns:a16="http://schemas.microsoft.com/office/drawing/2014/main" id="{C8B1B041-A526-B545-8EF8-11C3194C775B}"/>
              </a:ext>
            </a:extLst>
          </p:cNvPr>
          <p:cNvSpPr txBox="1"/>
          <p:nvPr/>
        </p:nvSpPr>
        <p:spPr>
          <a:xfrm>
            <a:off x="4571999" y="4187849"/>
            <a:ext cx="2381693" cy="461665"/>
          </a:xfrm>
          <a:prstGeom prst="rect">
            <a:avLst/>
          </a:prstGeom>
          <a:noFill/>
        </p:spPr>
        <p:txBody>
          <a:bodyPr wrap="square" rtlCol="0">
            <a:spAutoFit/>
          </a:bodyPr>
          <a:lstStyle/>
          <a:p>
            <a:r>
              <a:rPr kumimoji="1" lang="zh-CN" altLang="en-US" sz="2400" dirty="0"/>
              <a:t>中序遍历结果是：</a:t>
            </a:r>
          </a:p>
        </p:txBody>
      </p:sp>
      <p:sp>
        <p:nvSpPr>
          <p:cNvPr id="12" name="文本框 11">
            <a:extLst>
              <a:ext uri="{FF2B5EF4-FFF2-40B4-BE49-F238E27FC236}">
                <a16:creationId xmlns:a16="http://schemas.microsoft.com/office/drawing/2014/main" id="{A28F485C-209E-F049-BE1B-B76D245D3445}"/>
              </a:ext>
            </a:extLst>
          </p:cNvPr>
          <p:cNvSpPr txBox="1"/>
          <p:nvPr/>
        </p:nvSpPr>
        <p:spPr>
          <a:xfrm>
            <a:off x="4571998" y="5285258"/>
            <a:ext cx="2381693" cy="461665"/>
          </a:xfrm>
          <a:prstGeom prst="rect">
            <a:avLst/>
          </a:prstGeom>
          <a:noFill/>
        </p:spPr>
        <p:txBody>
          <a:bodyPr wrap="square" rtlCol="0">
            <a:spAutoFit/>
          </a:bodyPr>
          <a:lstStyle/>
          <a:p>
            <a:r>
              <a:rPr kumimoji="1" lang="zh-CN" altLang="en-US" sz="2400" dirty="0"/>
              <a:t>后序遍历结果是：</a:t>
            </a:r>
          </a:p>
        </p:txBody>
      </p:sp>
      <p:sp>
        <p:nvSpPr>
          <p:cNvPr id="13" name="文本框 12">
            <a:extLst>
              <a:ext uri="{FF2B5EF4-FFF2-40B4-BE49-F238E27FC236}">
                <a16:creationId xmlns:a16="http://schemas.microsoft.com/office/drawing/2014/main" id="{FB42B341-27EC-8D40-9ECE-B3BD1D1D4048}"/>
              </a:ext>
            </a:extLst>
          </p:cNvPr>
          <p:cNvSpPr txBox="1"/>
          <p:nvPr/>
        </p:nvSpPr>
        <p:spPr>
          <a:xfrm>
            <a:off x="7675842" y="3118240"/>
            <a:ext cx="2381693" cy="461665"/>
          </a:xfrm>
          <a:prstGeom prst="rect">
            <a:avLst/>
          </a:prstGeom>
          <a:noFill/>
        </p:spPr>
        <p:txBody>
          <a:bodyPr wrap="square" rtlCol="0">
            <a:spAutoFit/>
          </a:bodyPr>
          <a:lstStyle/>
          <a:p>
            <a:r>
              <a:rPr kumimoji="1" lang="en-US" altLang="zh-CN" sz="2400" dirty="0"/>
              <a:t>-+a</a:t>
            </a:r>
            <a:r>
              <a:rPr kumimoji="1" lang="zh-CN" altLang="en-US" sz="2400" dirty="0"/>
              <a:t>*</a:t>
            </a:r>
            <a:r>
              <a:rPr kumimoji="1" lang="en-US" altLang="zh-CN" sz="2400" dirty="0"/>
              <a:t>b-cd/</a:t>
            </a:r>
            <a:r>
              <a:rPr kumimoji="1" lang="en-US" altLang="zh-CN" sz="2400" dirty="0" err="1"/>
              <a:t>ef</a:t>
            </a:r>
            <a:endParaRPr kumimoji="1" lang="zh-CN" altLang="en-US" sz="2400" dirty="0"/>
          </a:p>
        </p:txBody>
      </p:sp>
      <p:sp>
        <p:nvSpPr>
          <p:cNvPr id="14" name="文本框 13">
            <a:extLst>
              <a:ext uri="{FF2B5EF4-FFF2-40B4-BE49-F238E27FC236}">
                <a16:creationId xmlns:a16="http://schemas.microsoft.com/office/drawing/2014/main" id="{C15EE885-67B1-4E4D-9203-8DEB5877F851}"/>
              </a:ext>
            </a:extLst>
          </p:cNvPr>
          <p:cNvSpPr txBox="1"/>
          <p:nvPr/>
        </p:nvSpPr>
        <p:spPr>
          <a:xfrm>
            <a:off x="7675840" y="4124234"/>
            <a:ext cx="2381693" cy="461665"/>
          </a:xfrm>
          <a:prstGeom prst="rect">
            <a:avLst/>
          </a:prstGeom>
          <a:noFill/>
        </p:spPr>
        <p:txBody>
          <a:bodyPr wrap="square" rtlCol="0">
            <a:spAutoFit/>
          </a:bodyPr>
          <a:lstStyle/>
          <a:p>
            <a:r>
              <a:rPr kumimoji="1" lang="en-US" altLang="zh-CN" sz="2400" dirty="0" err="1"/>
              <a:t>a+b</a:t>
            </a:r>
            <a:r>
              <a:rPr kumimoji="1" lang="zh-CN" altLang="en-US" sz="2400" dirty="0"/>
              <a:t>*</a:t>
            </a:r>
            <a:r>
              <a:rPr kumimoji="1" lang="en-US" altLang="zh-CN" sz="2400" dirty="0"/>
              <a:t>(c-d)-e/f</a:t>
            </a:r>
            <a:endParaRPr kumimoji="1" lang="zh-CN" altLang="en-US" sz="2400" dirty="0"/>
          </a:p>
        </p:txBody>
      </p:sp>
      <p:sp>
        <p:nvSpPr>
          <p:cNvPr id="15" name="文本框 14">
            <a:extLst>
              <a:ext uri="{FF2B5EF4-FFF2-40B4-BE49-F238E27FC236}">
                <a16:creationId xmlns:a16="http://schemas.microsoft.com/office/drawing/2014/main" id="{0A707B05-1851-4A42-B6B0-AA8C41F6D2DE}"/>
              </a:ext>
            </a:extLst>
          </p:cNvPr>
          <p:cNvSpPr txBox="1"/>
          <p:nvPr/>
        </p:nvSpPr>
        <p:spPr>
          <a:xfrm>
            <a:off x="7675838" y="5248044"/>
            <a:ext cx="2381693" cy="461665"/>
          </a:xfrm>
          <a:prstGeom prst="rect">
            <a:avLst/>
          </a:prstGeom>
          <a:noFill/>
        </p:spPr>
        <p:txBody>
          <a:bodyPr wrap="square" rtlCol="0">
            <a:spAutoFit/>
          </a:bodyPr>
          <a:lstStyle/>
          <a:p>
            <a:r>
              <a:rPr kumimoji="1" lang="en-US" altLang="zh-CN" sz="2400" dirty="0" err="1"/>
              <a:t>abcd</a:t>
            </a:r>
            <a:r>
              <a:rPr kumimoji="1" lang="en-US" altLang="zh-CN" sz="2400" dirty="0"/>
              <a:t>-</a:t>
            </a:r>
            <a:r>
              <a:rPr kumimoji="1" lang="zh-CN" altLang="en-US" sz="2400" dirty="0"/>
              <a:t>*</a:t>
            </a:r>
            <a:r>
              <a:rPr kumimoji="1" lang="en-US" altLang="zh-CN" sz="2400" dirty="0"/>
              <a:t>+</a:t>
            </a:r>
            <a:r>
              <a:rPr kumimoji="1" lang="en-US" altLang="zh-CN" sz="2400" dirty="0" err="1"/>
              <a:t>ef</a:t>
            </a:r>
            <a:r>
              <a:rPr kumimoji="1" lang="en-US" altLang="zh-CN" sz="2400" dirty="0"/>
              <a:t>/-</a:t>
            </a:r>
            <a:endParaRPr kumimoji="1" lang="zh-CN" altLang="en-US" sz="2400" dirty="0"/>
          </a:p>
        </p:txBody>
      </p:sp>
      <p:pic>
        <p:nvPicPr>
          <p:cNvPr id="6" name="图片 5">
            <a:extLst>
              <a:ext uri="{FF2B5EF4-FFF2-40B4-BE49-F238E27FC236}">
                <a16:creationId xmlns:a16="http://schemas.microsoft.com/office/drawing/2014/main" id="{FB566A7C-1ED5-8A42-B371-E1844BA0C919}"/>
              </a:ext>
            </a:extLst>
          </p:cNvPr>
          <p:cNvPicPr>
            <a:picLocks noChangeAspect="1"/>
          </p:cNvPicPr>
          <p:nvPr/>
        </p:nvPicPr>
        <p:blipFill>
          <a:blip r:embed="rId4"/>
          <a:stretch>
            <a:fillRect/>
          </a:stretch>
        </p:blipFill>
        <p:spPr>
          <a:xfrm>
            <a:off x="381906" y="1853925"/>
            <a:ext cx="2928361" cy="3892998"/>
          </a:xfrm>
          <a:prstGeom prst="rect">
            <a:avLst/>
          </a:prstGeom>
        </p:spPr>
      </p:pic>
      <p:sp>
        <p:nvSpPr>
          <p:cNvPr id="7" name="文本框 6">
            <a:extLst>
              <a:ext uri="{FF2B5EF4-FFF2-40B4-BE49-F238E27FC236}">
                <a16:creationId xmlns:a16="http://schemas.microsoft.com/office/drawing/2014/main" id="{44708EF3-959A-DD44-8EDD-D1BE776B1B06}"/>
              </a:ext>
            </a:extLst>
          </p:cNvPr>
          <p:cNvSpPr txBox="1"/>
          <p:nvPr/>
        </p:nvSpPr>
        <p:spPr>
          <a:xfrm>
            <a:off x="10721478" y="5377591"/>
            <a:ext cx="1470522" cy="461665"/>
          </a:xfrm>
          <a:prstGeom prst="rect">
            <a:avLst/>
          </a:prstGeom>
          <a:solidFill>
            <a:schemeClr val="accent2"/>
          </a:solidFill>
        </p:spPr>
        <p:txBody>
          <a:bodyPr wrap="square" rtlCol="0">
            <a:spAutoFit/>
          </a:bodyPr>
          <a:lstStyle/>
          <a:p>
            <a:r>
              <a:rPr kumimoji="1" lang="zh-CN" altLang="en-US" sz="2400" dirty="0">
                <a:solidFill>
                  <a:schemeClr val="bg1"/>
                </a:solidFill>
              </a:rPr>
              <a:t>逆波兰式</a:t>
            </a:r>
          </a:p>
        </p:txBody>
      </p:sp>
      <p:cxnSp>
        <p:nvCxnSpPr>
          <p:cNvPr id="17" name="直线箭头连接符 16">
            <a:extLst>
              <a:ext uri="{FF2B5EF4-FFF2-40B4-BE49-F238E27FC236}">
                <a16:creationId xmlns:a16="http://schemas.microsoft.com/office/drawing/2014/main" id="{2F1B04DF-365D-324E-8117-84AFFF45B882}"/>
              </a:ext>
            </a:extLst>
          </p:cNvPr>
          <p:cNvCxnSpPr>
            <a:stCxn id="7" idx="1"/>
          </p:cNvCxnSpPr>
          <p:nvPr/>
        </p:nvCxnSpPr>
        <p:spPr>
          <a:xfrm flipH="1" flipV="1">
            <a:off x="9654363" y="5550195"/>
            <a:ext cx="1067115" cy="5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32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4" grpId="0"/>
      <p:bldP spid="15"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二叉树遍历练习</a:t>
            </a:r>
          </a:p>
        </p:txBody>
      </p:sp>
      <p:sp>
        <p:nvSpPr>
          <p:cNvPr id="5" name="椭圆 4">
            <a:extLst>
              <a:ext uri="{FF2B5EF4-FFF2-40B4-BE49-F238E27FC236}">
                <a16:creationId xmlns:a16="http://schemas.microsoft.com/office/drawing/2014/main" id="{F4CAA038-8B42-F24A-9931-5890DBB4D65A}"/>
              </a:ext>
            </a:extLst>
          </p:cNvPr>
          <p:cNvSpPr/>
          <p:nvPr/>
        </p:nvSpPr>
        <p:spPr>
          <a:xfrm>
            <a:off x="8798434" y="254942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6" name="椭圆 5">
            <a:extLst>
              <a:ext uri="{FF2B5EF4-FFF2-40B4-BE49-F238E27FC236}">
                <a16:creationId xmlns:a16="http://schemas.microsoft.com/office/drawing/2014/main" id="{34F5CA4A-5C0D-C84D-BFCF-071D62E6356C}"/>
              </a:ext>
            </a:extLst>
          </p:cNvPr>
          <p:cNvSpPr/>
          <p:nvPr/>
        </p:nvSpPr>
        <p:spPr>
          <a:xfrm>
            <a:off x="8132126" y="437818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 name="椭圆 6">
            <a:extLst>
              <a:ext uri="{FF2B5EF4-FFF2-40B4-BE49-F238E27FC236}">
                <a16:creationId xmlns:a16="http://schemas.microsoft.com/office/drawing/2014/main" id="{26872108-248D-5A45-9673-6C36AB776230}"/>
              </a:ext>
            </a:extLst>
          </p:cNvPr>
          <p:cNvSpPr/>
          <p:nvPr/>
        </p:nvSpPr>
        <p:spPr>
          <a:xfrm>
            <a:off x="7651890" y="347678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8" name="椭圆 7">
            <a:extLst>
              <a:ext uri="{FF2B5EF4-FFF2-40B4-BE49-F238E27FC236}">
                <a16:creationId xmlns:a16="http://schemas.microsoft.com/office/drawing/2014/main" id="{A0A62686-5A54-0B46-A7F4-2073BBF314A2}"/>
              </a:ext>
            </a:extLst>
          </p:cNvPr>
          <p:cNvSpPr/>
          <p:nvPr/>
        </p:nvSpPr>
        <p:spPr>
          <a:xfrm>
            <a:off x="10026500" y="3409504"/>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9" name="椭圆 8">
            <a:extLst>
              <a:ext uri="{FF2B5EF4-FFF2-40B4-BE49-F238E27FC236}">
                <a16:creationId xmlns:a16="http://schemas.microsoft.com/office/drawing/2014/main" id="{AD4956FF-FFFD-4047-825F-EE40C047B82A}"/>
              </a:ext>
            </a:extLst>
          </p:cNvPr>
          <p:cNvSpPr/>
          <p:nvPr/>
        </p:nvSpPr>
        <p:spPr>
          <a:xfrm>
            <a:off x="9833343" y="437818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10" name="椭圆 9">
            <a:extLst>
              <a:ext uri="{FF2B5EF4-FFF2-40B4-BE49-F238E27FC236}">
                <a16:creationId xmlns:a16="http://schemas.microsoft.com/office/drawing/2014/main" id="{E0375AE1-9A03-9742-8611-A5EFDA02FD0A}"/>
              </a:ext>
            </a:extLst>
          </p:cNvPr>
          <p:cNvSpPr/>
          <p:nvPr/>
        </p:nvSpPr>
        <p:spPr>
          <a:xfrm>
            <a:off x="8577711" y="539085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11" name="椭圆 10">
            <a:extLst>
              <a:ext uri="{FF2B5EF4-FFF2-40B4-BE49-F238E27FC236}">
                <a16:creationId xmlns:a16="http://schemas.microsoft.com/office/drawing/2014/main" id="{F65A3150-5760-FA4A-AE83-77D8EBA196D8}"/>
              </a:ext>
            </a:extLst>
          </p:cNvPr>
          <p:cNvSpPr/>
          <p:nvPr/>
        </p:nvSpPr>
        <p:spPr>
          <a:xfrm>
            <a:off x="9626010" y="5311561"/>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13" name="直线连接符 12">
            <a:extLst>
              <a:ext uri="{FF2B5EF4-FFF2-40B4-BE49-F238E27FC236}">
                <a16:creationId xmlns:a16="http://schemas.microsoft.com/office/drawing/2014/main" id="{19983C20-5C6D-9344-B26F-498DCA012246}"/>
              </a:ext>
            </a:extLst>
          </p:cNvPr>
          <p:cNvCxnSpPr>
            <a:cxnSpLocks/>
            <a:stCxn id="5" idx="3"/>
            <a:endCxn id="7" idx="7"/>
          </p:cNvCxnSpPr>
          <p:nvPr/>
        </p:nvCxnSpPr>
        <p:spPr>
          <a:xfrm flipH="1">
            <a:off x="8141965" y="3039503"/>
            <a:ext cx="740552" cy="521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84F0B32-D5F3-4D49-AF4D-D6E475391AD6}"/>
              </a:ext>
            </a:extLst>
          </p:cNvPr>
          <p:cNvCxnSpPr>
            <a:stCxn id="5" idx="5"/>
            <a:endCxn id="8" idx="1"/>
          </p:cNvCxnSpPr>
          <p:nvPr/>
        </p:nvCxnSpPr>
        <p:spPr>
          <a:xfrm>
            <a:off x="9288509" y="3039503"/>
            <a:ext cx="822074" cy="454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248963B-7347-BB4A-9794-56309AC091FF}"/>
              </a:ext>
            </a:extLst>
          </p:cNvPr>
          <p:cNvCxnSpPr>
            <a:cxnSpLocks/>
            <a:stCxn id="8" idx="4"/>
            <a:endCxn id="9" idx="0"/>
          </p:cNvCxnSpPr>
          <p:nvPr/>
        </p:nvCxnSpPr>
        <p:spPr>
          <a:xfrm flipH="1">
            <a:off x="10120422" y="3983662"/>
            <a:ext cx="193157" cy="39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F3DC863C-033A-F64C-8D48-28FBD68754EB}"/>
              </a:ext>
            </a:extLst>
          </p:cNvPr>
          <p:cNvCxnSpPr>
            <a:cxnSpLocks/>
            <a:stCxn id="9" idx="4"/>
            <a:endCxn id="11" idx="0"/>
          </p:cNvCxnSpPr>
          <p:nvPr/>
        </p:nvCxnSpPr>
        <p:spPr>
          <a:xfrm flipH="1">
            <a:off x="9913089" y="4952346"/>
            <a:ext cx="207333" cy="359215"/>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图形 25" descr="有想法的人">
            <a:extLst>
              <a:ext uri="{FF2B5EF4-FFF2-40B4-BE49-F238E27FC236}">
                <a16:creationId xmlns:a16="http://schemas.microsoft.com/office/drawing/2014/main" id="{D258BAC3-2CD6-ED47-AE98-CCEBDA807A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201" y="1835238"/>
            <a:ext cx="914400" cy="914400"/>
          </a:xfrm>
          <a:prstGeom prst="rect">
            <a:avLst/>
          </a:prstGeom>
        </p:spPr>
      </p:pic>
      <p:cxnSp>
        <p:nvCxnSpPr>
          <p:cNvPr id="29" name="直线连接符 28">
            <a:extLst>
              <a:ext uri="{FF2B5EF4-FFF2-40B4-BE49-F238E27FC236}">
                <a16:creationId xmlns:a16="http://schemas.microsoft.com/office/drawing/2014/main" id="{51DFD241-789B-8A40-ABB8-7E2D754A270D}"/>
              </a:ext>
            </a:extLst>
          </p:cNvPr>
          <p:cNvCxnSpPr>
            <a:stCxn id="7" idx="5"/>
            <a:endCxn id="6" idx="0"/>
          </p:cNvCxnSpPr>
          <p:nvPr/>
        </p:nvCxnSpPr>
        <p:spPr>
          <a:xfrm>
            <a:off x="8141965" y="3966861"/>
            <a:ext cx="277240" cy="41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AADB07ED-2B65-C547-AA71-C69CDEA25475}"/>
              </a:ext>
            </a:extLst>
          </p:cNvPr>
          <p:cNvCxnSpPr>
            <a:cxnSpLocks/>
            <a:stCxn id="6" idx="5"/>
            <a:endCxn id="10" idx="0"/>
          </p:cNvCxnSpPr>
          <p:nvPr/>
        </p:nvCxnSpPr>
        <p:spPr>
          <a:xfrm>
            <a:off x="8622201" y="4868263"/>
            <a:ext cx="242589" cy="522593"/>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E9916BCD-00C6-4242-850A-23F0E16C4858}"/>
              </a:ext>
            </a:extLst>
          </p:cNvPr>
          <p:cNvSpPr txBox="1"/>
          <p:nvPr/>
        </p:nvSpPr>
        <p:spPr>
          <a:xfrm>
            <a:off x="741445" y="3494567"/>
            <a:ext cx="23816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先序遍历结果是：</a:t>
            </a:r>
          </a:p>
        </p:txBody>
      </p:sp>
      <p:sp>
        <p:nvSpPr>
          <p:cNvPr id="37" name="文本框 36">
            <a:extLst>
              <a:ext uri="{FF2B5EF4-FFF2-40B4-BE49-F238E27FC236}">
                <a16:creationId xmlns:a16="http://schemas.microsoft.com/office/drawing/2014/main" id="{6F3FEA74-BC52-1F41-BE77-5EC948910BA9}"/>
              </a:ext>
            </a:extLst>
          </p:cNvPr>
          <p:cNvSpPr txBox="1"/>
          <p:nvPr/>
        </p:nvSpPr>
        <p:spPr>
          <a:xfrm>
            <a:off x="741444" y="4564176"/>
            <a:ext cx="23816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中序遍历结果是：</a:t>
            </a:r>
          </a:p>
        </p:txBody>
      </p:sp>
      <p:sp>
        <p:nvSpPr>
          <p:cNvPr id="38" name="文本框 37">
            <a:extLst>
              <a:ext uri="{FF2B5EF4-FFF2-40B4-BE49-F238E27FC236}">
                <a16:creationId xmlns:a16="http://schemas.microsoft.com/office/drawing/2014/main" id="{EDD275C9-BD92-5248-A0E6-8F169F1E25F5}"/>
              </a:ext>
            </a:extLst>
          </p:cNvPr>
          <p:cNvSpPr txBox="1"/>
          <p:nvPr/>
        </p:nvSpPr>
        <p:spPr>
          <a:xfrm>
            <a:off x="741443" y="5661585"/>
            <a:ext cx="23816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后序遍历结果是：</a:t>
            </a:r>
          </a:p>
        </p:txBody>
      </p:sp>
      <p:sp>
        <p:nvSpPr>
          <p:cNvPr id="39" name="文本框 38">
            <a:extLst>
              <a:ext uri="{FF2B5EF4-FFF2-40B4-BE49-F238E27FC236}">
                <a16:creationId xmlns:a16="http://schemas.microsoft.com/office/drawing/2014/main" id="{42217CC8-9E5C-E248-8FE9-3D9D1F9249E9}"/>
              </a:ext>
            </a:extLst>
          </p:cNvPr>
          <p:cNvSpPr txBox="1"/>
          <p:nvPr/>
        </p:nvSpPr>
        <p:spPr>
          <a:xfrm>
            <a:off x="3845287" y="3494567"/>
            <a:ext cx="2381693" cy="461665"/>
          </a:xfrm>
          <a:prstGeom prst="rect">
            <a:avLst/>
          </a:prstGeom>
          <a:noFill/>
        </p:spPr>
        <p:txBody>
          <a:bodyPr wrap="square" rtlCol="0">
            <a:spAutoFit/>
          </a:bodyPr>
          <a:lstStyle/>
          <a:p>
            <a:r>
              <a:rPr kumimoji="1" lang="en-US" altLang="zh-CN" sz="2400" dirty="0" err="1">
                <a:latin typeface="Microsoft YaHei" panose="020B0503020204020204" pitchFamily="34" charset="-122"/>
                <a:ea typeface="Microsoft YaHei" panose="020B0503020204020204" pitchFamily="34" charset="-122"/>
              </a:rPr>
              <a:t>abdfceg</a:t>
            </a:r>
            <a:endParaRPr kumimoji="1" lang="zh-CN" altLang="en-US" sz="2400" dirty="0">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0758E4EA-CC35-724D-B9FB-AF86DEF19FA4}"/>
              </a:ext>
            </a:extLst>
          </p:cNvPr>
          <p:cNvSpPr txBox="1"/>
          <p:nvPr/>
        </p:nvSpPr>
        <p:spPr>
          <a:xfrm>
            <a:off x="3845285" y="4500561"/>
            <a:ext cx="2381693" cy="461665"/>
          </a:xfrm>
          <a:prstGeom prst="rect">
            <a:avLst/>
          </a:prstGeom>
          <a:noFill/>
        </p:spPr>
        <p:txBody>
          <a:bodyPr wrap="square" rtlCol="0">
            <a:spAutoFit/>
          </a:bodyPr>
          <a:lstStyle/>
          <a:p>
            <a:r>
              <a:rPr kumimoji="1" lang="en-US" altLang="zh-CN" sz="2400" dirty="0" err="1">
                <a:latin typeface="Microsoft YaHei" panose="020B0503020204020204" pitchFamily="34" charset="-122"/>
                <a:ea typeface="Microsoft YaHei" panose="020B0503020204020204" pitchFamily="34" charset="-122"/>
              </a:rPr>
              <a:t>bdfagec</a:t>
            </a:r>
            <a:endParaRPr kumimoji="1" lang="zh-CN" altLang="en-US" sz="2400" dirty="0">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B0391DC2-F06F-6C40-8722-0DD3CB53E22B}"/>
              </a:ext>
            </a:extLst>
          </p:cNvPr>
          <p:cNvSpPr txBox="1"/>
          <p:nvPr/>
        </p:nvSpPr>
        <p:spPr>
          <a:xfrm>
            <a:off x="3845283" y="5624371"/>
            <a:ext cx="2381693" cy="461665"/>
          </a:xfrm>
          <a:prstGeom prst="rect">
            <a:avLst/>
          </a:prstGeom>
          <a:noFill/>
        </p:spPr>
        <p:txBody>
          <a:bodyPr wrap="square" rtlCol="0">
            <a:spAutoFit/>
          </a:bodyPr>
          <a:lstStyle/>
          <a:p>
            <a:r>
              <a:rPr kumimoji="1" lang="en-US" altLang="zh-CN" sz="2400" dirty="0" err="1">
                <a:latin typeface="Microsoft YaHei" panose="020B0503020204020204" pitchFamily="34" charset="-122"/>
                <a:ea typeface="Microsoft YaHei" panose="020B0503020204020204" pitchFamily="34" charset="-122"/>
              </a:rPr>
              <a:t>fdbgeca</a:t>
            </a:r>
            <a:endParaRPr kumimoji="1" lang="zh-CN" altLang="en-US" sz="2400" dirty="0">
              <a:latin typeface="Microsoft YaHei" panose="020B0503020204020204" pitchFamily="34" charset="-122"/>
              <a:ea typeface="Microsoft YaHei" panose="020B0503020204020204" pitchFamily="34" charset="-122"/>
            </a:endParaRPr>
          </a:p>
        </p:txBody>
      </p:sp>
      <p:sp>
        <p:nvSpPr>
          <p:cNvPr id="43" name="文本框 42">
            <a:extLst>
              <a:ext uri="{FF2B5EF4-FFF2-40B4-BE49-F238E27FC236}">
                <a16:creationId xmlns:a16="http://schemas.microsoft.com/office/drawing/2014/main" id="{A5E64720-6EF8-454E-9367-C0BD6E216703}"/>
              </a:ext>
            </a:extLst>
          </p:cNvPr>
          <p:cNvSpPr txBox="1"/>
          <p:nvPr/>
        </p:nvSpPr>
        <p:spPr>
          <a:xfrm>
            <a:off x="10185986" y="463579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7887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二叉树遍历思考</a:t>
            </a:r>
          </a:p>
        </p:txBody>
      </p:sp>
      <p:sp>
        <p:nvSpPr>
          <p:cNvPr id="5" name="椭圆 4">
            <a:extLst>
              <a:ext uri="{FF2B5EF4-FFF2-40B4-BE49-F238E27FC236}">
                <a16:creationId xmlns:a16="http://schemas.microsoft.com/office/drawing/2014/main" id="{F4CAA038-8B42-F24A-9931-5890DBB4D65A}"/>
              </a:ext>
            </a:extLst>
          </p:cNvPr>
          <p:cNvSpPr/>
          <p:nvPr/>
        </p:nvSpPr>
        <p:spPr>
          <a:xfrm>
            <a:off x="9074882" y="246436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6" name="椭圆 5">
            <a:extLst>
              <a:ext uri="{FF2B5EF4-FFF2-40B4-BE49-F238E27FC236}">
                <a16:creationId xmlns:a16="http://schemas.microsoft.com/office/drawing/2014/main" id="{34F5CA4A-5C0D-C84D-BFCF-071D62E6356C}"/>
              </a:ext>
            </a:extLst>
          </p:cNvPr>
          <p:cNvSpPr/>
          <p:nvPr/>
        </p:nvSpPr>
        <p:spPr>
          <a:xfrm>
            <a:off x="8408574" y="429312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 name="椭圆 6">
            <a:extLst>
              <a:ext uri="{FF2B5EF4-FFF2-40B4-BE49-F238E27FC236}">
                <a16:creationId xmlns:a16="http://schemas.microsoft.com/office/drawing/2014/main" id="{26872108-248D-5A45-9673-6C36AB776230}"/>
              </a:ext>
            </a:extLst>
          </p:cNvPr>
          <p:cNvSpPr/>
          <p:nvPr/>
        </p:nvSpPr>
        <p:spPr>
          <a:xfrm>
            <a:off x="7928338" y="339172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8" name="椭圆 7">
            <a:extLst>
              <a:ext uri="{FF2B5EF4-FFF2-40B4-BE49-F238E27FC236}">
                <a16:creationId xmlns:a16="http://schemas.microsoft.com/office/drawing/2014/main" id="{A0A62686-5A54-0B46-A7F4-2073BBF314A2}"/>
              </a:ext>
            </a:extLst>
          </p:cNvPr>
          <p:cNvSpPr/>
          <p:nvPr/>
        </p:nvSpPr>
        <p:spPr>
          <a:xfrm>
            <a:off x="10302948" y="3324444"/>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9" name="椭圆 8">
            <a:extLst>
              <a:ext uri="{FF2B5EF4-FFF2-40B4-BE49-F238E27FC236}">
                <a16:creationId xmlns:a16="http://schemas.microsoft.com/office/drawing/2014/main" id="{AD4956FF-FFFD-4047-825F-EE40C047B82A}"/>
              </a:ext>
            </a:extLst>
          </p:cNvPr>
          <p:cNvSpPr/>
          <p:nvPr/>
        </p:nvSpPr>
        <p:spPr>
          <a:xfrm>
            <a:off x="10109791" y="429312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10" name="椭圆 9">
            <a:extLst>
              <a:ext uri="{FF2B5EF4-FFF2-40B4-BE49-F238E27FC236}">
                <a16:creationId xmlns:a16="http://schemas.microsoft.com/office/drawing/2014/main" id="{E0375AE1-9A03-9742-8611-A5EFDA02FD0A}"/>
              </a:ext>
            </a:extLst>
          </p:cNvPr>
          <p:cNvSpPr/>
          <p:nvPr/>
        </p:nvSpPr>
        <p:spPr>
          <a:xfrm>
            <a:off x="8854159" y="530579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11" name="椭圆 10">
            <a:extLst>
              <a:ext uri="{FF2B5EF4-FFF2-40B4-BE49-F238E27FC236}">
                <a16:creationId xmlns:a16="http://schemas.microsoft.com/office/drawing/2014/main" id="{F65A3150-5760-FA4A-AE83-77D8EBA196D8}"/>
              </a:ext>
            </a:extLst>
          </p:cNvPr>
          <p:cNvSpPr/>
          <p:nvPr/>
        </p:nvSpPr>
        <p:spPr>
          <a:xfrm>
            <a:off x="9902458" y="5226501"/>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13" name="直线连接符 12">
            <a:extLst>
              <a:ext uri="{FF2B5EF4-FFF2-40B4-BE49-F238E27FC236}">
                <a16:creationId xmlns:a16="http://schemas.microsoft.com/office/drawing/2014/main" id="{19983C20-5C6D-9344-B26F-498DCA012246}"/>
              </a:ext>
            </a:extLst>
          </p:cNvPr>
          <p:cNvCxnSpPr>
            <a:cxnSpLocks/>
            <a:stCxn id="5" idx="3"/>
            <a:endCxn id="7" idx="7"/>
          </p:cNvCxnSpPr>
          <p:nvPr/>
        </p:nvCxnSpPr>
        <p:spPr>
          <a:xfrm flipH="1">
            <a:off x="8418413" y="2954443"/>
            <a:ext cx="740552" cy="521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84F0B32-D5F3-4D49-AF4D-D6E475391AD6}"/>
              </a:ext>
            </a:extLst>
          </p:cNvPr>
          <p:cNvCxnSpPr>
            <a:stCxn id="5" idx="5"/>
            <a:endCxn id="8" idx="1"/>
          </p:cNvCxnSpPr>
          <p:nvPr/>
        </p:nvCxnSpPr>
        <p:spPr>
          <a:xfrm>
            <a:off x="9564957" y="2954443"/>
            <a:ext cx="822074" cy="454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248963B-7347-BB4A-9794-56309AC091FF}"/>
              </a:ext>
            </a:extLst>
          </p:cNvPr>
          <p:cNvCxnSpPr>
            <a:cxnSpLocks/>
            <a:stCxn id="8" idx="4"/>
            <a:endCxn id="9" idx="0"/>
          </p:cNvCxnSpPr>
          <p:nvPr/>
        </p:nvCxnSpPr>
        <p:spPr>
          <a:xfrm flipH="1">
            <a:off x="10396870" y="3898602"/>
            <a:ext cx="193157" cy="39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F3DC863C-033A-F64C-8D48-28FBD68754EB}"/>
              </a:ext>
            </a:extLst>
          </p:cNvPr>
          <p:cNvCxnSpPr>
            <a:cxnSpLocks/>
            <a:stCxn id="9" idx="4"/>
            <a:endCxn id="11" idx="0"/>
          </p:cNvCxnSpPr>
          <p:nvPr/>
        </p:nvCxnSpPr>
        <p:spPr>
          <a:xfrm flipH="1">
            <a:off x="10189537" y="4867286"/>
            <a:ext cx="207333" cy="359215"/>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图形 25" descr="有想法的人">
            <a:extLst>
              <a:ext uri="{FF2B5EF4-FFF2-40B4-BE49-F238E27FC236}">
                <a16:creationId xmlns:a16="http://schemas.microsoft.com/office/drawing/2014/main" id="{D258BAC3-2CD6-ED47-AE98-CCEBDA807A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201" y="1835238"/>
            <a:ext cx="914400" cy="914400"/>
          </a:xfrm>
          <a:prstGeom prst="rect">
            <a:avLst/>
          </a:prstGeom>
        </p:spPr>
      </p:pic>
      <p:cxnSp>
        <p:nvCxnSpPr>
          <p:cNvPr id="29" name="直线连接符 28">
            <a:extLst>
              <a:ext uri="{FF2B5EF4-FFF2-40B4-BE49-F238E27FC236}">
                <a16:creationId xmlns:a16="http://schemas.microsoft.com/office/drawing/2014/main" id="{51DFD241-789B-8A40-ABB8-7E2D754A270D}"/>
              </a:ext>
            </a:extLst>
          </p:cNvPr>
          <p:cNvCxnSpPr>
            <a:stCxn id="7" idx="5"/>
            <a:endCxn id="6" idx="0"/>
          </p:cNvCxnSpPr>
          <p:nvPr/>
        </p:nvCxnSpPr>
        <p:spPr>
          <a:xfrm>
            <a:off x="8418413" y="3881801"/>
            <a:ext cx="277240" cy="41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AADB07ED-2B65-C547-AA71-C69CDEA25475}"/>
              </a:ext>
            </a:extLst>
          </p:cNvPr>
          <p:cNvCxnSpPr>
            <a:cxnSpLocks/>
            <a:stCxn id="6" idx="5"/>
            <a:endCxn id="10" idx="0"/>
          </p:cNvCxnSpPr>
          <p:nvPr/>
        </p:nvCxnSpPr>
        <p:spPr>
          <a:xfrm>
            <a:off x="8898649" y="4783203"/>
            <a:ext cx="242589" cy="522593"/>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5E64720-6EF8-454E-9367-C0BD6E216703}"/>
              </a:ext>
            </a:extLst>
          </p:cNvPr>
          <p:cNvSpPr txBox="1"/>
          <p:nvPr/>
        </p:nvSpPr>
        <p:spPr>
          <a:xfrm>
            <a:off x="10462434" y="4550733"/>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1CB10A4-7B75-1942-913D-42A61F868383}"/>
              </a:ext>
            </a:extLst>
          </p:cNvPr>
          <p:cNvSpPr txBox="1"/>
          <p:nvPr/>
        </p:nvSpPr>
        <p:spPr>
          <a:xfrm>
            <a:off x="1212112" y="3038526"/>
            <a:ext cx="5747673"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给你一颗创建好的树</a:t>
            </a:r>
            <a:r>
              <a:rPr kumimoji="1" lang="en-US" altLang="zh-CN" sz="2400" dirty="0">
                <a:latin typeface="Microsoft YaHei" panose="020B0503020204020204" pitchFamily="34" charset="-122"/>
                <a:ea typeface="Microsoft YaHei" panose="020B0503020204020204" pitchFamily="34" charset="-122"/>
              </a:rPr>
              <a:t>(root</a:t>
            </a:r>
            <a:r>
              <a:rPr kumimoji="1" lang="zh-CN" altLang="en-US" sz="2400" dirty="0">
                <a:latin typeface="Microsoft YaHei" panose="020B0503020204020204" pitchFamily="34" charset="-122"/>
                <a:ea typeface="Microsoft YaHei" panose="020B0503020204020204" pitchFamily="34" charset="-122"/>
              </a:rPr>
              <a:t>结点</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，判断一个给定序列是否是这棵树的 先序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中序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后序 遍历？</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比如 </a:t>
            </a:r>
            <a:r>
              <a:rPr kumimoji="1" lang="en-US" altLang="zh-CN" sz="2400" dirty="0" err="1">
                <a:latin typeface="Microsoft YaHei" panose="020B0503020204020204" pitchFamily="34" charset="-122"/>
                <a:ea typeface="Microsoft YaHei" panose="020B0503020204020204" pitchFamily="34" charset="-122"/>
              </a:rPr>
              <a:t>bdfagec</a:t>
            </a:r>
            <a:r>
              <a:rPr kumimoji="1" lang="zh-CN" altLang="en-US" sz="2400" dirty="0">
                <a:latin typeface="Microsoft YaHei" panose="020B0503020204020204" pitchFamily="34" charset="-122"/>
                <a:ea typeface="Microsoft YaHei" panose="020B0503020204020204" pitchFamily="34" charset="-122"/>
              </a:rPr>
              <a:t> 是不是右图树的中序遍历？</a:t>
            </a:r>
          </a:p>
        </p:txBody>
      </p:sp>
    </p:spTree>
    <p:extLst>
      <p:ext uri="{BB962C8B-B14F-4D97-AF65-F5344CB8AC3E}">
        <p14:creationId xmlns:p14="http://schemas.microsoft.com/office/powerpoint/2010/main" val="4204210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76745" y="540327"/>
            <a:ext cx="10675255"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自然中的树到数据结构中的树的演变</a:t>
            </a:r>
          </a:p>
        </p:txBody>
      </p:sp>
      <p:pic>
        <p:nvPicPr>
          <p:cNvPr id="5" name="Content Placeholder 3">
            <a:extLst>
              <a:ext uri="{FF2B5EF4-FFF2-40B4-BE49-F238E27FC236}">
                <a16:creationId xmlns:a16="http://schemas.microsoft.com/office/drawing/2014/main" id="{5B93CFB0-E253-8947-A8B2-5751EF03F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78" y="2115878"/>
            <a:ext cx="3270739" cy="2436367"/>
          </a:xfrm>
          <a:prstGeom prst="rect">
            <a:avLst/>
          </a:prstGeom>
        </p:spPr>
      </p:pic>
      <p:pic>
        <p:nvPicPr>
          <p:cNvPr id="7" name="Content Placeholder 3">
            <a:extLst>
              <a:ext uri="{FF2B5EF4-FFF2-40B4-BE49-F238E27FC236}">
                <a16:creationId xmlns:a16="http://schemas.microsoft.com/office/drawing/2014/main" id="{DC8086C1-28DF-144C-9E99-91FDA6D0E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23544" y="2115876"/>
            <a:ext cx="3391781" cy="2436368"/>
          </a:xfrm>
          <a:prstGeom prst="rect">
            <a:avLst/>
          </a:prstGeom>
        </p:spPr>
      </p:pic>
      <p:sp>
        <p:nvSpPr>
          <p:cNvPr id="8" name="右箭头 7">
            <a:extLst>
              <a:ext uri="{FF2B5EF4-FFF2-40B4-BE49-F238E27FC236}">
                <a16:creationId xmlns:a16="http://schemas.microsoft.com/office/drawing/2014/main" id="{E0C6A14A-66F5-5345-9EB5-DB6813EC9F87}"/>
              </a:ext>
            </a:extLst>
          </p:cNvPr>
          <p:cNvSpPr/>
          <p:nvPr/>
        </p:nvSpPr>
        <p:spPr>
          <a:xfrm>
            <a:off x="3533870"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a:extLst>
              <a:ext uri="{FF2B5EF4-FFF2-40B4-BE49-F238E27FC236}">
                <a16:creationId xmlns:a16="http://schemas.microsoft.com/office/drawing/2014/main" id="{600517AC-15A2-9C45-81DA-086CE3B2DD0C}"/>
              </a:ext>
            </a:extLst>
          </p:cNvPr>
          <p:cNvSpPr/>
          <p:nvPr/>
        </p:nvSpPr>
        <p:spPr>
          <a:xfrm>
            <a:off x="7741948"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Content Placeholder 3">
            <a:extLst>
              <a:ext uri="{FF2B5EF4-FFF2-40B4-BE49-F238E27FC236}">
                <a16:creationId xmlns:a16="http://schemas.microsoft.com/office/drawing/2014/main" id="{380BA67C-D743-0743-A11F-F171622E6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525" y="2151846"/>
            <a:ext cx="3872475" cy="2400397"/>
          </a:xfrm>
          <a:prstGeom prst="rect">
            <a:avLst/>
          </a:prstGeom>
        </p:spPr>
      </p:pic>
    </p:spTree>
    <p:extLst>
      <p:ext uri="{BB962C8B-B14F-4D97-AF65-F5344CB8AC3E}">
        <p14:creationId xmlns:p14="http://schemas.microsoft.com/office/powerpoint/2010/main" val="205849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二叉树遍历的实际用途</a:t>
            </a:r>
          </a:p>
        </p:txBody>
      </p:sp>
      <p:sp>
        <p:nvSpPr>
          <p:cNvPr id="2" name="文本框 1">
            <a:extLst>
              <a:ext uri="{FF2B5EF4-FFF2-40B4-BE49-F238E27FC236}">
                <a16:creationId xmlns:a16="http://schemas.microsoft.com/office/drawing/2014/main" id="{0FA6A9C2-5B67-4641-9BB2-2A0027F35478}"/>
              </a:ext>
            </a:extLst>
          </p:cNvPr>
          <p:cNvSpPr txBox="1"/>
          <p:nvPr/>
        </p:nvSpPr>
        <p:spPr>
          <a:xfrm>
            <a:off x="1470521" y="2584474"/>
            <a:ext cx="9587339"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先序遍历：输出某个文件夹下所有文件名称</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可以有子文件夹</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dirty="0">
                <a:latin typeface="Microsoft YaHei" panose="020B0503020204020204" pitchFamily="34" charset="-122"/>
                <a:ea typeface="Microsoft YaHei" panose="020B0503020204020204" pitchFamily="34" charset="-122"/>
              </a:rPr>
              <a:t>中序遍历：数学表达式的普通结构</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后序遍历：统计文件夹存储大小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有种自下而上的意味</a:t>
            </a:r>
            <a:r>
              <a:rPr kumimoji="1" lang="en-US" altLang="zh-CN" sz="2400" dirty="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4527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7.6</a:t>
            </a:r>
            <a:r>
              <a:rPr kumimoji="1" lang="zh-CN" altLang="en-US" sz="4800" dirty="0">
                <a:latin typeface="Microsoft YaHei" panose="020B0503020204020204" pitchFamily="34" charset="-122"/>
                <a:ea typeface="Microsoft YaHei" panose="020B0503020204020204" pitchFamily="34" charset="-122"/>
              </a:rPr>
              <a:t> 层次遍历</a:t>
            </a:r>
          </a:p>
        </p:txBody>
      </p:sp>
      <p:sp>
        <p:nvSpPr>
          <p:cNvPr id="7" name="TextBox 4">
            <a:extLst>
              <a:ext uri="{FF2B5EF4-FFF2-40B4-BE49-F238E27FC236}">
                <a16:creationId xmlns:a16="http://schemas.microsoft.com/office/drawing/2014/main" id="{82454609-9D8E-3E48-A309-335542831CCA}"/>
              </a:ext>
            </a:extLst>
          </p:cNvPr>
          <p:cNvSpPr txBox="1"/>
          <p:nvPr/>
        </p:nvSpPr>
        <p:spPr>
          <a:xfrm>
            <a:off x="1776011" y="5902313"/>
            <a:ext cx="281725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遍历顺序：</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ABCDEGHI</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1B04FF8C-AA93-1842-8FF2-EF9CF1D0D4E8}"/>
              </a:ext>
            </a:extLst>
          </p:cNvPr>
          <p:cNvPicPr>
            <a:picLocks noChangeAspect="1"/>
          </p:cNvPicPr>
          <p:nvPr/>
        </p:nvPicPr>
        <p:blipFill>
          <a:blip r:embed="rId4"/>
          <a:stretch>
            <a:fillRect/>
          </a:stretch>
        </p:blipFill>
        <p:spPr>
          <a:xfrm>
            <a:off x="5792080" y="1760948"/>
            <a:ext cx="5953510" cy="4515162"/>
          </a:xfrm>
          <a:prstGeom prst="rect">
            <a:avLst/>
          </a:prstGeom>
        </p:spPr>
      </p:pic>
      <p:pic>
        <p:nvPicPr>
          <p:cNvPr id="2" name="图片 1">
            <a:extLst>
              <a:ext uri="{FF2B5EF4-FFF2-40B4-BE49-F238E27FC236}">
                <a16:creationId xmlns:a16="http://schemas.microsoft.com/office/drawing/2014/main" id="{8DD689A9-B7B9-1646-A74D-2827993EBDA2}"/>
              </a:ext>
            </a:extLst>
          </p:cNvPr>
          <p:cNvPicPr>
            <a:picLocks noChangeAspect="1"/>
          </p:cNvPicPr>
          <p:nvPr/>
        </p:nvPicPr>
        <p:blipFill>
          <a:blip r:embed="rId5"/>
          <a:stretch>
            <a:fillRect/>
          </a:stretch>
        </p:blipFill>
        <p:spPr>
          <a:xfrm>
            <a:off x="909379" y="1760948"/>
            <a:ext cx="3683886" cy="3815977"/>
          </a:xfrm>
          <a:prstGeom prst="rect">
            <a:avLst/>
          </a:prstGeom>
        </p:spPr>
      </p:pic>
    </p:spTree>
    <p:extLst>
      <p:ext uri="{BB962C8B-B14F-4D97-AF65-F5344CB8AC3E}">
        <p14:creationId xmlns:p14="http://schemas.microsoft.com/office/powerpoint/2010/main" val="242673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遍历总结</a:t>
            </a:r>
          </a:p>
        </p:txBody>
      </p:sp>
      <p:sp>
        <p:nvSpPr>
          <p:cNvPr id="2" name="文本框 1">
            <a:extLst>
              <a:ext uri="{FF2B5EF4-FFF2-40B4-BE49-F238E27FC236}">
                <a16:creationId xmlns:a16="http://schemas.microsoft.com/office/drawing/2014/main" id="{D1D62EB5-917E-0B40-B094-1A6D8B58B33D}"/>
              </a:ext>
            </a:extLst>
          </p:cNvPr>
          <p:cNvSpPr txBox="1"/>
          <p:nvPr/>
        </p:nvSpPr>
        <p:spPr>
          <a:xfrm>
            <a:off x="1470521" y="5624623"/>
            <a:ext cx="9462976" cy="954107"/>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提醒： 因为递归和栈有天生的关联</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在栈那章已经讲过</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，可以用栈去实现先序，中序，后序非递归的实现。</a:t>
            </a:r>
          </a:p>
        </p:txBody>
      </p:sp>
      <p:graphicFrame>
        <p:nvGraphicFramePr>
          <p:cNvPr id="5" name="表格 4">
            <a:extLst>
              <a:ext uri="{FF2B5EF4-FFF2-40B4-BE49-F238E27FC236}">
                <a16:creationId xmlns:a16="http://schemas.microsoft.com/office/drawing/2014/main" id="{86726061-B69B-3644-9A7C-5EA5CBB70C3D}"/>
              </a:ext>
            </a:extLst>
          </p:cNvPr>
          <p:cNvGraphicFramePr>
            <a:graphicFrameLocks noGrp="1"/>
          </p:cNvGraphicFramePr>
          <p:nvPr>
            <p:extLst>
              <p:ext uri="{D42A27DB-BD31-4B8C-83A1-F6EECF244321}">
                <p14:modId xmlns:p14="http://schemas.microsoft.com/office/powerpoint/2010/main" val="3465972448"/>
              </p:ext>
            </p:extLst>
          </p:nvPr>
        </p:nvGraphicFramePr>
        <p:xfrm>
          <a:off x="1720108" y="1827115"/>
          <a:ext cx="9089658" cy="3383280"/>
        </p:xfrm>
        <a:graphic>
          <a:graphicData uri="http://schemas.openxmlformats.org/drawingml/2006/table">
            <a:tbl>
              <a:tblPr firstRow="1" bandRow="1">
                <a:tableStyleId>{5C22544A-7EE6-4342-B048-85BDC9FD1C3A}</a:tableStyleId>
              </a:tblPr>
              <a:tblGrid>
                <a:gridCol w="3029886">
                  <a:extLst>
                    <a:ext uri="{9D8B030D-6E8A-4147-A177-3AD203B41FA5}">
                      <a16:colId xmlns:a16="http://schemas.microsoft.com/office/drawing/2014/main" val="899836928"/>
                    </a:ext>
                  </a:extLst>
                </a:gridCol>
                <a:gridCol w="3029886">
                  <a:extLst>
                    <a:ext uri="{9D8B030D-6E8A-4147-A177-3AD203B41FA5}">
                      <a16:colId xmlns:a16="http://schemas.microsoft.com/office/drawing/2014/main" val="2583812070"/>
                    </a:ext>
                  </a:extLst>
                </a:gridCol>
                <a:gridCol w="3029886">
                  <a:extLst>
                    <a:ext uri="{9D8B030D-6E8A-4147-A177-3AD203B41FA5}">
                      <a16:colId xmlns:a16="http://schemas.microsoft.com/office/drawing/2014/main" val="2025409095"/>
                    </a:ext>
                  </a:extLst>
                </a:gridCol>
              </a:tblGrid>
              <a:tr h="450479">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递归方式</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非递归方式</a:t>
                      </a:r>
                    </a:p>
                  </a:txBody>
                  <a:tcPr/>
                </a:tc>
                <a:extLst>
                  <a:ext uri="{0D108BD9-81ED-4DB2-BD59-A6C34878D82A}">
                    <a16:rowId xmlns:a16="http://schemas.microsoft.com/office/drawing/2014/main" val="1836757858"/>
                  </a:ext>
                </a:extLst>
              </a:tr>
              <a:tr h="450479">
                <a:tc>
                  <a:txBody>
                    <a:bodyPr/>
                    <a:lstStyle/>
                    <a:p>
                      <a:pPr algn="ctr"/>
                      <a:r>
                        <a:rPr lang="zh-CN" altLang="en-US" sz="2400" dirty="0">
                          <a:latin typeface="Microsoft YaHei" panose="020B0503020204020204" pitchFamily="34" charset="-122"/>
                          <a:ea typeface="Microsoft YaHei" panose="020B0503020204020204" pitchFamily="34" charset="-122"/>
                        </a:rPr>
                        <a:t>先序遍历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自己实现</a:t>
                      </a:r>
                    </a:p>
                  </a:txBody>
                  <a:tcPr/>
                </a:tc>
                <a:extLst>
                  <a:ext uri="{0D108BD9-81ED-4DB2-BD59-A6C34878D82A}">
                    <a16:rowId xmlns:a16="http://schemas.microsoft.com/office/drawing/2014/main" val="819150411"/>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中序遍历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007260829"/>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后序遍历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252211184"/>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层次遍历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是否可行？</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例子举例</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99049520"/>
                  </a:ext>
                </a:extLst>
              </a:tr>
            </a:tbl>
          </a:graphicData>
        </a:graphic>
      </p:graphicFrame>
    </p:spTree>
    <p:extLst>
      <p:ext uri="{BB962C8B-B14F-4D97-AF65-F5344CB8AC3E}">
        <p14:creationId xmlns:p14="http://schemas.microsoft.com/office/powerpoint/2010/main" val="2291742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8.</a:t>
            </a:r>
            <a:r>
              <a:rPr kumimoji="1" lang="zh-CN" altLang="en-US" sz="4800" dirty="0">
                <a:latin typeface="Microsoft YaHei" panose="020B0503020204020204" pitchFamily="34" charset="-122"/>
                <a:ea typeface="Microsoft YaHei" panose="020B0503020204020204" pitchFamily="34" charset="-122"/>
              </a:rPr>
              <a:t> 二叉树的建立</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9B9B30A-DB53-7D47-AE5D-5C49C7E38FAF}"/>
              </a:ext>
            </a:extLst>
          </p:cNvPr>
          <p:cNvSpPr txBox="1"/>
          <p:nvPr/>
        </p:nvSpPr>
        <p:spPr>
          <a:xfrm>
            <a:off x="1470521" y="2062716"/>
            <a:ext cx="10544270" cy="1384995"/>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如何从无到有创建一棵二叉树，输入方式有</a:t>
            </a:r>
            <a:r>
              <a:rPr kumimoji="1" lang="en-US" altLang="zh-CN" sz="2800" dirty="0">
                <a:latin typeface="Microsoft YaHei" panose="020B0503020204020204" pitchFamily="34" charset="-122"/>
                <a:ea typeface="Microsoft YaHei" panose="020B0503020204020204" pitchFamily="34" charset="-122"/>
              </a:rPr>
              <a:t>2</a:t>
            </a:r>
            <a:r>
              <a:rPr kumimoji="1" lang="zh-CN" altLang="en-US" sz="2800" dirty="0">
                <a:latin typeface="Microsoft YaHei" panose="020B0503020204020204" pitchFamily="34" charset="-122"/>
                <a:ea typeface="Microsoft YaHei" panose="020B0503020204020204" pitchFamily="34" charset="-122"/>
              </a:rPr>
              <a:t>种</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静态先创建数组为二叉树提供结点数值</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动态输入每颗结点的数值</a:t>
            </a:r>
          </a:p>
        </p:txBody>
      </p:sp>
      <p:sp>
        <p:nvSpPr>
          <p:cNvPr id="4" name="文本框 3">
            <a:extLst>
              <a:ext uri="{FF2B5EF4-FFF2-40B4-BE49-F238E27FC236}">
                <a16:creationId xmlns:a16="http://schemas.microsoft.com/office/drawing/2014/main" id="{74C18A9E-94A2-DA47-BFB6-AAF2338DCFA7}"/>
              </a:ext>
            </a:extLst>
          </p:cNvPr>
          <p:cNvSpPr txBox="1"/>
          <p:nvPr/>
        </p:nvSpPr>
        <p:spPr>
          <a:xfrm>
            <a:off x="9736194" y="4553640"/>
            <a:ext cx="1885507" cy="461665"/>
          </a:xfrm>
          <a:prstGeom prst="rect">
            <a:avLst/>
          </a:prstGeom>
          <a:solidFill>
            <a:schemeClr val="accent2"/>
          </a:solidFill>
        </p:spPr>
        <p:txBody>
          <a:bodyPr wrap="square" rtlCol="0">
            <a:spAutoFit/>
          </a:bodyPr>
          <a:lstStyle/>
          <a:p>
            <a:r>
              <a:rPr kumimoji="1" lang="zh-CN" altLang="en-US" sz="2400" dirty="0">
                <a:solidFill>
                  <a:schemeClr val="bg1"/>
                </a:solidFill>
              </a:rPr>
              <a:t>看示例代码</a:t>
            </a:r>
          </a:p>
        </p:txBody>
      </p:sp>
      <p:pic>
        <p:nvPicPr>
          <p:cNvPr id="5" name="图片 4">
            <a:extLst>
              <a:ext uri="{FF2B5EF4-FFF2-40B4-BE49-F238E27FC236}">
                <a16:creationId xmlns:a16="http://schemas.microsoft.com/office/drawing/2014/main" id="{3932B89E-7032-0F4B-88CA-48163900915A}"/>
              </a:ext>
            </a:extLst>
          </p:cNvPr>
          <p:cNvPicPr>
            <a:picLocks noChangeAspect="1"/>
          </p:cNvPicPr>
          <p:nvPr/>
        </p:nvPicPr>
        <p:blipFill>
          <a:blip r:embed="rId4"/>
          <a:stretch>
            <a:fillRect/>
          </a:stretch>
        </p:blipFill>
        <p:spPr>
          <a:xfrm>
            <a:off x="1470521" y="3875810"/>
            <a:ext cx="6845300" cy="2400300"/>
          </a:xfrm>
          <a:prstGeom prst="rect">
            <a:avLst/>
          </a:prstGeom>
        </p:spPr>
      </p:pic>
      <p:sp>
        <p:nvSpPr>
          <p:cNvPr id="6" name="文本框 5">
            <a:extLst>
              <a:ext uri="{FF2B5EF4-FFF2-40B4-BE49-F238E27FC236}">
                <a16:creationId xmlns:a16="http://schemas.microsoft.com/office/drawing/2014/main" id="{025B4C4E-0742-484F-9B7E-11ECD70BDC0A}"/>
              </a:ext>
            </a:extLst>
          </p:cNvPr>
          <p:cNvSpPr txBox="1"/>
          <p:nvPr/>
        </p:nvSpPr>
        <p:spPr>
          <a:xfrm>
            <a:off x="9456204" y="5221819"/>
            <a:ext cx="2445488" cy="707886"/>
          </a:xfrm>
          <a:prstGeom prst="rect">
            <a:avLst/>
          </a:prstGeom>
          <a:solidFill>
            <a:schemeClr val="accent2"/>
          </a:solidFill>
          <a:ln>
            <a:solidFill>
              <a:schemeClr val="accent2"/>
            </a:solidFill>
          </a:ln>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先序遍历顺序输入</a:t>
            </a:r>
            <a:r>
              <a:rPr kumimoji="1" lang="en-US" altLang="zh-CN" sz="2000" dirty="0">
                <a:solidFill>
                  <a:schemeClr val="bg1"/>
                </a:solidFill>
                <a:latin typeface="Microsoft YaHei" panose="020B0503020204020204" pitchFamily="34" charset="-122"/>
                <a:ea typeface="Microsoft YaHei" panose="020B0503020204020204" pitchFamily="34" charset="-122"/>
              </a:rPr>
              <a:t>AB#D##C##</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0283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9.</a:t>
            </a:r>
            <a:r>
              <a:rPr kumimoji="1" lang="zh-CN" altLang="en-US" sz="4800" dirty="0">
                <a:latin typeface="Microsoft YaHei" panose="020B0503020204020204" pitchFamily="34" charset="-122"/>
                <a:ea typeface="Microsoft YaHei" panose="020B0503020204020204" pitchFamily="34" charset="-122"/>
              </a:rPr>
              <a:t> 树，二叉树，森林</a:t>
            </a:r>
            <a:endParaRPr kumimoji="1" lang="en-US" altLang="zh-CN"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EFF1923-5DD6-7D40-AA86-A4F9B31A9A7F}"/>
              </a:ext>
            </a:extLst>
          </p:cNvPr>
          <p:cNvPicPr>
            <a:picLocks noChangeAspect="1"/>
          </p:cNvPicPr>
          <p:nvPr/>
        </p:nvPicPr>
        <p:blipFill>
          <a:blip r:embed="rId4"/>
          <a:stretch>
            <a:fillRect/>
          </a:stretch>
        </p:blipFill>
        <p:spPr>
          <a:xfrm>
            <a:off x="2939311" y="2317898"/>
            <a:ext cx="6348930" cy="3353029"/>
          </a:xfrm>
          <a:prstGeom prst="rect">
            <a:avLst/>
          </a:prstGeom>
        </p:spPr>
      </p:pic>
      <p:sp>
        <p:nvSpPr>
          <p:cNvPr id="4" name="文本框 3">
            <a:extLst>
              <a:ext uri="{FF2B5EF4-FFF2-40B4-BE49-F238E27FC236}">
                <a16:creationId xmlns:a16="http://schemas.microsoft.com/office/drawing/2014/main" id="{33953FF0-9E6F-C046-B3AF-E81DB8551D99}"/>
              </a:ext>
            </a:extLst>
          </p:cNvPr>
          <p:cNvSpPr txBox="1"/>
          <p:nvPr/>
        </p:nvSpPr>
        <p:spPr>
          <a:xfrm>
            <a:off x="4618074" y="5881141"/>
            <a:ext cx="2955851" cy="461665"/>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棵树组成的小树林</a:t>
            </a:r>
          </a:p>
        </p:txBody>
      </p:sp>
    </p:spTree>
    <p:extLst>
      <p:ext uri="{BB962C8B-B14F-4D97-AF65-F5344CB8AC3E}">
        <p14:creationId xmlns:p14="http://schemas.microsoft.com/office/powerpoint/2010/main" val="3306724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赫夫曼树及其应用</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48B2D26-7CCB-DE4F-A9D0-DA52F702E2C7}"/>
              </a:ext>
            </a:extLst>
          </p:cNvPr>
          <p:cNvSpPr txBox="1"/>
          <p:nvPr/>
        </p:nvSpPr>
        <p:spPr>
          <a:xfrm>
            <a:off x="1194389" y="2521059"/>
            <a:ext cx="9803219" cy="1815882"/>
          </a:xfrm>
          <a:prstGeom prst="rect">
            <a:avLst/>
          </a:prstGeom>
          <a:noFill/>
        </p:spPr>
        <p:txBody>
          <a:bodyPr wrap="square" rtlCol="0">
            <a:spAutoFit/>
          </a:bodyPr>
          <a:lstStyle/>
          <a:p>
            <a:pPr lvl="1"/>
            <a:r>
              <a:rPr kumimoji="1" lang="zh-CN" altLang="en-US" sz="2800" dirty="0">
                <a:latin typeface="Microsoft YaHei" panose="020B0503020204020204" pitchFamily="34" charset="-122"/>
                <a:ea typeface="Microsoft YaHei" panose="020B0503020204020204" pitchFamily="34" charset="-122"/>
              </a:rPr>
              <a:t>为什么要了解赫夫曼树？</a:t>
            </a:r>
            <a:endParaRPr kumimoji="1" lang="en-US" altLang="zh-CN" sz="2800" dirty="0">
              <a:latin typeface="Microsoft YaHei" panose="020B0503020204020204" pitchFamily="34" charset="-122"/>
              <a:ea typeface="Microsoft YaHei" panose="020B0503020204020204" pitchFamily="34" charset="-122"/>
            </a:endParaRPr>
          </a:p>
          <a:p>
            <a:pPr lvl="1"/>
            <a:endParaRPr kumimoji="1" lang="en-US" altLang="zh-CN" sz="2800" dirty="0">
              <a:latin typeface="Microsoft YaHei" panose="020B0503020204020204" pitchFamily="34" charset="-122"/>
              <a:ea typeface="Microsoft YaHei" panose="020B0503020204020204" pitchFamily="34" charset="-122"/>
            </a:endParaRPr>
          </a:p>
          <a:p>
            <a:pPr lvl="1"/>
            <a:r>
              <a:rPr kumimoji="1" lang="zh-CN" altLang="en-US" sz="2800" dirty="0">
                <a:latin typeface="Microsoft YaHei" panose="020B0503020204020204" pitchFamily="34" charset="-122"/>
                <a:ea typeface="Microsoft YaHei" panose="020B0503020204020204" pitchFamily="34" charset="-122"/>
              </a:rPr>
              <a:t>赫夫曼树用于压缩信息。压缩就是将原来的数据重新编码的方式来减少空间，赫夫曼树就是这样一种编码方式。</a:t>
            </a:r>
          </a:p>
        </p:txBody>
      </p:sp>
      <p:pic>
        <p:nvPicPr>
          <p:cNvPr id="4" name="图片 3">
            <a:extLst>
              <a:ext uri="{FF2B5EF4-FFF2-40B4-BE49-F238E27FC236}">
                <a16:creationId xmlns:a16="http://schemas.microsoft.com/office/drawing/2014/main" id="{9574155E-800B-C84D-A037-6EF579F89610}"/>
              </a:ext>
            </a:extLst>
          </p:cNvPr>
          <p:cNvPicPr>
            <a:picLocks noChangeAspect="1"/>
          </p:cNvPicPr>
          <p:nvPr/>
        </p:nvPicPr>
        <p:blipFill>
          <a:blip r:embed="rId4"/>
          <a:stretch>
            <a:fillRect/>
          </a:stretch>
        </p:blipFill>
        <p:spPr>
          <a:xfrm>
            <a:off x="2232837" y="4989749"/>
            <a:ext cx="7088668" cy="1286361"/>
          </a:xfrm>
          <a:prstGeom prst="rect">
            <a:avLst/>
          </a:prstGeom>
        </p:spPr>
      </p:pic>
    </p:spTree>
    <p:extLst>
      <p:ext uri="{BB962C8B-B14F-4D97-AF65-F5344CB8AC3E}">
        <p14:creationId xmlns:p14="http://schemas.microsoft.com/office/powerpoint/2010/main" val="65478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2DC534A-D0DA-7347-A434-DDACAA67DAD3}"/>
              </a:ext>
            </a:extLst>
          </p:cNvPr>
          <p:cNvPicPr>
            <a:picLocks noChangeAspect="1"/>
          </p:cNvPicPr>
          <p:nvPr/>
        </p:nvPicPr>
        <p:blipFill>
          <a:blip r:embed="rId4"/>
          <a:stretch>
            <a:fillRect/>
          </a:stretch>
        </p:blipFill>
        <p:spPr>
          <a:xfrm>
            <a:off x="1066483" y="1969976"/>
            <a:ext cx="2650077" cy="3613741"/>
          </a:xfrm>
          <a:prstGeom prst="rect">
            <a:avLst/>
          </a:prstGeom>
        </p:spPr>
      </p:pic>
      <p:pic>
        <p:nvPicPr>
          <p:cNvPr id="4" name="图片 3">
            <a:extLst>
              <a:ext uri="{FF2B5EF4-FFF2-40B4-BE49-F238E27FC236}">
                <a16:creationId xmlns:a16="http://schemas.microsoft.com/office/drawing/2014/main" id="{9A963BE3-AEC0-A246-ACEB-9240BC238259}"/>
              </a:ext>
            </a:extLst>
          </p:cNvPr>
          <p:cNvPicPr>
            <a:picLocks noChangeAspect="1"/>
          </p:cNvPicPr>
          <p:nvPr/>
        </p:nvPicPr>
        <p:blipFill>
          <a:blip r:embed="rId5"/>
          <a:stretch>
            <a:fillRect/>
          </a:stretch>
        </p:blipFill>
        <p:spPr>
          <a:xfrm>
            <a:off x="5116292" y="1758970"/>
            <a:ext cx="6718300" cy="4445000"/>
          </a:xfrm>
          <a:prstGeom prst="rect">
            <a:avLst/>
          </a:prstGeom>
        </p:spPr>
      </p:pic>
      <p:sp>
        <p:nvSpPr>
          <p:cNvPr id="6" name="文本框 5">
            <a:extLst>
              <a:ext uri="{FF2B5EF4-FFF2-40B4-BE49-F238E27FC236}">
                <a16:creationId xmlns:a16="http://schemas.microsoft.com/office/drawing/2014/main" id="{11B48685-0453-8347-BB44-5BCCA755EA85}"/>
              </a:ext>
            </a:extLst>
          </p:cNvPr>
          <p:cNvSpPr txBox="1"/>
          <p:nvPr/>
        </p:nvSpPr>
        <p:spPr>
          <a:xfrm>
            <a:off x="1300399" y="5909973"/>
            <a:ext cx="212328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打印成绩程序</a:t>
            </a:r>
          </a:p>
        </p:txBody>
      </p:sp>
    </p:spTree>
    <p:extLst>
      <p:ext uri="{BB962C8B-B14F-4D97-AF65-F5344CB8AC3E}">
        <p14:creationId xmlns:p14="http://schemas.microsoft.com/office/powerpoint/2010/main" val="306235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F3DEF932-53C0-C14A-A30C-CE23C1D7669D}"/>
              </a:ext>
            </a:extLst>
          </p:cNvPr>
          <p:cNvSpPr txBox="1"/>
          <p:nvPr/>
        </p:nvSpPr>
        <p:spPr>
          <a:xfrm>
            <a:off x="1470521" y="2083982"/>
            <a:ext cx="7783032"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如果学生的成绩分布如下：</a:t>
            </a:r>
          </a:p>
        </p:txBody>
      </p:sp>
      <p:sp>
        <p:nvSpPr>
          <p:cNvPr id="6" name="文本框 5">
            <a:extLst>
              <a:ext uri="{FF2B5EF4-FFF2-40B4-BE49-F238E27FC236}">
                <a16:creationId xmlns:a16="http://schemas.microsoft.com/office/drawing/2014/main" id="{E0B3FB6C-8CA9-2948-81B1-FEEDC5FEDB79}"/>
              </a:ext>
            </a:extLst>
          </p:cNvPr>
          <p:cNvSpPr txBox="1"/>
          <p:nvPr/>
        </p:nvSpPr>
        <p:spPr>
          <a:xfrm>
            <a:off x="1128516" y="5190768"/>
            <a:ext cx="10673624" cy="830997"/>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（成绩</a:t>
            </a:r>
            <a:r>
              <a:rPr kumimoji="1" lang="en-US" altLang="zh-CN" sz="2400" dirty="0">
                <a:latin typeface="Microsoft YaHei" panose="020B0503020204020204" pitchFamily="34" charset="-122"/>
                <a:ea typeface="Microsoft YaHei" panose="020B0503020204020204" pitchFamily="34" charset="-122"/>
              </a:rPr>
              <a:t>≥70</a:t>
            </a:r>
            <a:r>
              <a:rPr kumimoji="1" lang="zh-CN" altLang="en-US" sz="2400" dirty="0">
                <a:latin typeface="Microsoft YaHei" panose="020B0503020204020204" pitchFamily="34" charset="-122"/>
                <a:ea typeface="Microsoft YaHei" panose="020B0503020204020204" pitchFamily="34" charset="-122"/>
              </a:rPr>
              <a:t>）的学生成绩判断要超过</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次的判断，能否有更好的办法，把判断次数降低？</a:t>
            </a:r>
          </a:p>
        </p:txBody>
      </p:sp>
      <p:pic>
        <p:nvPicPr>
          <p:cNvPr id="5" name="图片 4">
            <a:extLst>
              <a:ext uri="{FF2B5EF4-FFF2-40B4-BE49-F238E27FC236}">
                <a16:creationId xmlns:a16="http://schemas.microsoft.com/office/drawing/2014/main" id="{18A54D8A-FA86-B741-B0C3-6B9FA893FAC9}"/>
              </a:ext>
            </a:extLst>
          </p:cNvPr>
          <p:cNvPicPr>
            <a:picLocks noChangeAspect="1"/>
          </p:cNvPicPr>
          <p:nvPr/>
        </p:nvPicPr>
        <p:blipFill>
          <a:blip r:embed="rId4"/>
          <a:stretch>
            <a:fillRect/>
          </a:stretch>
        </p:blipFill>
        <p:spPr>
          <a:xfrm>
            <a:off x="1856119" y="2870241"/>
            <a:ext cx="9101883" cy="1954176"/>
          </a:xfrm>
          <a:prstGeom prst="rect">
            <a:avLst/>
          </a:prstGeom>
        </p:spPr>
      </p:pic>
    </p:spTree>
    <p:extLst>
      <p:ext uri="{BB962C8B-B14F-4D97-AF65-F5344CB8AC3E}">
        <p14:creationId xmlns:p14="http://schemas.microsoft.com/office/powerpoint/2010/main" val="297548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909482" y="5075781"/>
            <a:ext cx="5186517" cy="1200329"/>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这个逻辑顺序，对于</a:t>
            </a:r>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的学生成绩，只要判断</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次就够了，遍历所有学生的判断次数总数要比</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少不少。 </a:t>
            </a:r>
            <a:endParaRPr kumimoji="1" lang="en-US" altLang="zh-CN"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AD94A441-D3F1-8C43-8EFE-F29BD3D8048C}"/>
              </a:ext>
            </a:extLst>
          </p:cNvPr>
          <p:cNvPicPr>
            <a:picLocks noChangeAspect="1"/>
          </p:cNvPicPr>
          <p:nvPr/>
        </p:nvPicPr>
        <p:blipFill>
          <a:blip r:embed="rId4"/>
          <a:stretch>
            <a:fillRect/>
          </a:stretch>
        </p:blipFill>
        <p:spPr>
          <a:xfrm>
            <a:off x="0" y="2005950"/>
            <a:ext cx="6530783" cy="2846100"/>
          </a:xfrm>
          <a:prstGeom prst="rect">
            <a:avLst/>
          </a:prstGeom>
        </p:spPr>
      </p:pic>
      <p:pic>
        <p:nvPicPr>
          <p:cNvPr id="8" name="图片 7">
            <a:extLst>
              <a:ext uri="{FF2B5EF4-FFF2-40B4-BE49-F238E27FC236}">
                <a16:creationId xmlns:a16="http://schemas.microsoft.com/office/drawing/2014/main" id="{3EDD900E-D158-0D47-9BDF-073E3AA3A1E0}"/>
              </a:ext>
            </a:extLst>
          </p:cNvPr>
          <p:cNvPicPr>
            <a:picLocks noChangeAspect="1"/>
          </p:cNvPicPr>
          <p:nvPr/>
        </p:nvPicPr>
        <p:blipFill>
          <a:blip r:embed="rId5"/>
          <a:stretch>
            <a:fillRect/>
          </a:stretch>
        </p:blipFill>
        <p:spPr>
          <a:xfrm>
            <a:off x="6734268" y="2005950"/>
            <a:ext cx="5323342" cy="4437380"/>
          </a:xfrm>
          <a:prstGeom prst="rect">
            <a:avLst/>
          </a:prstGeom>
        </p:spPr>
      </p:pic>
    </p:spTree>
    <p:extLst>
      <p:ext uri="{BB962C8B-B14F-4D97-AF65-F5344CB8AC3E}">
        <p14:creationId xmlns:p14="http://schemas.microsoft.com/office/powerpoint/2010/main" val="1438702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52893"/>
            <a:ext cx="10544270"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什么是路径长度</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2614723" y="5889608"/>
            <a:ext cx="7404356"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从树的一个结点到另一个结点的分支数叫做路径长度</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树的路径长度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每个结点到根结点的路径长度之和。</a:t>
            </a:r>
          </a:p>
        </p:txBody>
      </p:sp>
      <p:sp>
        <p:nvSpPr>
          <p:cNvPr id="8" name="文本框 7">
            <a:extLst>
              <a:ext uri="{FF2B5EF4-FFF2-40B4-BE49-F238E27FC236}">
                <a16:creationId xmlns:a16="http://schemas.microsoft.com/office/drawing/2014/main" id="{70017AE6-7239-8044-BC23-E5A5314466EA}"/>
              </a:ext>
            </a:extLst>
          </p:cNvPr>
          <p:cNvSpPr txBox="1"/>
          <p:nvPr/>
        </p:nvSpPr>
        <p:spPr>
          <a:xfrm>
            <a:off x="10313581" y="3267416"/>
            <a:ext cx="1573619" cy="1754326"/>
          </a:xfrm>
          <a:prstGeom prst="rect">
            <a:avLst/>
          </a:prstGeom>
          <a:solidFill>
            <a:schemeClr val="accent2"/>
          </a:solidFill>
        </p:spPr>
        <p:txBody>
          <a:bodyPr wrap="square" rtlCol="0">
            <a:spAutoFit/>
          </a:bodyPr>
          <a:lstStyle/>
          <a:p>
            <a:r>
              <a:rPr kumimoji="1" lang="en-US" altLang="zh-CN" dirty="0">
                <a:solidFill>
                  <a:schemeClr val="bg1"/>
                </a:solidFill>
              </a:rPr>
              <a:t>A/B</a:t>
            </a:r>
            <a:r>
              <a:rPr kumimoji="1" lang="zh-CN" altLang="en-US" dirty="0">
                <a:solidFill>
                  <a:schemeClr val="bg1"/>
                </a:solidFill>
              </a:rPr>
              <a:t>： </a:t>
            </a:r>
            <a:r>
              <a:rPr kumimoji="1" lang="en-US" altLang="zh-CN" dirty="0">
                <a:solidFill>
                  <a:schemeClr val="bg1"/>
                </a:solidFill>
              </a:rPr>
              <a:t>3</a:t>
            </a:r>
          </a:p>
          <a:p>
            <a:r>
              <a:rPr kumimoji="1" lang="en-US" altLang="zh-CN" dirty="0">
                <a:solidFill>
                  <a:schemeClr val="bg1"/>
                </a:solidFill>
              </a:rPr>
              <a:t>C/D/E</a:t>
            </a:r>
            <a:r>
              <a:rPr kumimoji="1" lang="zh-CN" altLang="en-US" dirty="0">
                <a:solidFill>
                  <a:schemeClr val="bg1"/>
                </a:solidFill>
              </a:rPr>
              <a:t>： </a:t>
            </a:r>
            <a:r>
              <a:rPr kumimoji="1" lang="en-US" altLang="zh-CN" dirty="0">
                <a:solidFill>
                  <a:schemeClr val="bg1"/>
                </a:solidFill>
              </a:rPr>
              <a:t>2</a:t>
            </a:r>
          </a:p>
          <a:p>
            <a:endParaRPr kumimoji="1" lang="en-US" altLang="zh-CN" dirty="0">
              <a:solidFill>
                <a:schemeClr val="bg1"/>
              </a:solidFill>
            </a:endParaRPr>
          </a:p>
          <a:p>
            <a:r>
              <a:rPr kumimoji="1" lang="zh-CN" altLang="en-US" dirty="0">
                <a:solidFill>
                  <a:schemeClr val="bg1"/>
                </a:solidFill>
              </a:rPr>
              <a:t>树的路径长度</a:t>
            </a:r>
            <a:endParaRPr kumimoji="1" lang="en-US" altLang="zh-CN" dirty="0">
              <a:solidFill>
                <a:schemeClr val="bg1"/>
              </a:solidFill>
            </a:endParaRPr>
          </a:p>
          <a:p>
            <a:r>
              <a:rPr kumimoji="1" lang="en-US" altLang="zh-CN" dirty="0">
                <a:solidFill>
                  <a:schemeClr val="bg1"/>
                </a:solidFill>
              </a:rPr>
              <a:t>3</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4+2</a:t>
            </a:r>
            <a:r>
              <a:rPr kumimoji="1" lang="zh-CN" altLang="en-US" dirty="0">
                <a:solidFill>
                  <a:schemeClr val="bg1"/>
                </a:solidFill>
              </a:rPr>
              <a:t>*</a:t>
            </a:r>
            <a:r>
              <a:rPr kumimoji="1" lang="en-US" altLang="zh-CN" dirty="0">
                <a:solidFill>
                  <a:schemeClr val="bg1"/>
                </a:solidFill>
              </a:rPr>
              <a:t>1</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16</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45042" y="2990417"/>
            <a:ext cx="1573619" cy="2308324"/>
          </a:xfrm>
          <a:prstGeom prst="rect">
            <a:avLst/>
          </a:prstGeom>
          <a:solidFill>
            <a:schemeClr val="accent2"/>
          </a:solidFill>
        </p:spPr>
        <p:txBody>
          <a:bodyPr wrap="square" rtlCol="0">
            <a:spAutoFit/>
          </a:bodyPr>
          <a:lstStyle/>
          <a:p>
            <a:r>
              <a:rPr kumimoji="1" lang="en-US" altLang="zh-CN" dirty="0">
                <a:solidFill>
                  <a:schemeClr val="bg1"/>
                </a:solidFill>
              </a:rPr>
              <a:t>A:1</a:t>
            </a:r>
          </a:p>
          <a:p>
            <a:r>
              <a:rPr kumimoji="1" lang="en-US" altLang="zh-CN" dirty="0">
                <a:solidFill>
                  <a:schemeClr val="bg1"/>
                </a:solidFill>
              </a:rPr>
              <a:t>B:2</a:t>
            </a:r>
          </a:p>
          <a:p>
            <a:r>
              <a:rPr kumimoji="1" lang="en-US" altLang="zh-CN" dirty="0">
                <a:solidFill>
                  <a:schemeClr val="bg1"/>
                </a:solidFill>
              </a:rPr>
              <a:t>C:3</a:t>
            </a:r>
          </a:p>
          <a:p>
            <a:r>
              <a:rPr kumimoji="1" lang="en-US" altLang="zh-CN" dirty="0">
                <a:solidFill>
                  <a:schemeClr val="bg1"/>
                </a:solidFill>
              </a:rPr>
              <a:t>D/E</a:t>
            </a:r>
            <a:r>
              <a:rPr kumimoji="1" lang="zh-CN" altLang="en-US" dirty="0">
                <a:solidFill>
                  <a:schemeClr val="bg1"/>
                </a:solidFill>
              </a:rPr>
              <a:t>：</a:t>
            </a:r>
            <a:r>
              <a:rPr kumimoji="1" lang="en-US" altLang="zh-CN" dirty="0">
                <a:solidFill>
                  <a:schemeClr val="bg1"/>
                </a:solidFill>
              </a:rPr>
              <a:t>4</a:t>
            </a:r>
          </a:p>
          <a:p>
            <a:endParaRPr kumimoji="1" lang="en-US" altLang="zh-CN" dirty="0">
              <a:solidFill>
                <a:schemeClr val="bg1"/>
              </a:solidFill>
            </a:endParaRPr>
          </a:p>
          <a:p>
            <a:r>
              <a:rPr kumimoji="1" lang="zh-CN" altLang="en-US" dirty="0">
                <a:solidFill>
                  <a:schemeClr val="bg1"/>
                </a:solidFill>
              </a:rPr>
              <a:t>树的路径长度</a:t>
            </a:r>
            <a:r>
              <a:rPr kumimoji="1" lang="en-US" altLang="zh-CN" dirty="0">
                <a:solidFill>
                  <a:schemeClr val="bg1"/>
                </a:solidFill>
              </a:rPr>
              <a:t>1</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2+3</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r>
              <a:rPr kumimoji="1" lang="en-US" altLang="zh-CN" dirty="0">
                <a:solidFill>
                  <a:schemeClr val="bg1"/>
                </a:solidFill>
              </a:rPr>
              <a:t>2=</a:t>
            </a:r>
            <a:r>
              <a:rPr kumimoji="1" lang="zh-CN" altLang="en-US" dirty="0">
                <a:solidFill>
                  <a:schemeClr val="bg1"/>
                </a:solidFill>
              </a:rPr>
              <a:t> </a:t>
            </a:r>
            <a:r>
              <a:rPr kumimoji="1" lang="en-US" altLang="zh-CN" dirty="0">
                <a:solidFill>
                  <a:schemeClr val="bg1"/>
                </a:solidFill>
              </a:rPr>
              <a:t>20</a:t>
            </a:r>
            <a:endParaRPr kumimoji="1" lang="zh-CN" altLang="en-US" dirty="0">
              <a:solidFill>
                <a:schemeClr val="bg1"/>
              </a:solidFill>
            </a:endParaRPr>
          </a:p>
        </p:txBody>
      </p:sp>
      <p:pic>
        <p:nvPicPr>
          <p:cNvPr id="2" name="图片 1">
            <a:extLst>
              <a:ext uri="{FF2B5EF4-FFF2-40B4-BE49-F238E27FC236}">
                <a16:creationId xmlns:a16="http://schemas.microsoft.com/office/drawing/2014/main" id="{EB85B798-6894-FB48-9FAD-2E973A7984EF}"/>
              </a:ext>
            </a:extLst>
          </p:cNvPr>
          <p:cNvPicPr>
            <a:picLocks noChangeAspect="1"/>
          </p:cNvPicPr>
          <p:nvPr/>
        </p:nvPicPr>
        <p:blipFill>
          <a:blip r:embed="rId4"/>
          <a:stretch>
            <a:fillRect/>
          </a:stretch>
        </p:blipFill>
        <p:spPr>
          <a:xfrm>
            <a:off x="2895600" y="1555750"/>
            <a:ext cx="6400800" cy="3746500"/>
          </a:xfrm>
          <a:prstGeom prst="rect">
            <a:avLst/>
          </a:prstGeom>
        </p:spPr>
      </p:pic>
    </p:spTree>
    <p:extLst>
      <p:ext uri="{BB962C8B-B14F-4D97-AF65-F5344CB8AC3E}">
        <p14:creationId xmlns:p14="http://schemas.microsoft.com/office/powerpoint/2010/main" val="270962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数据结构中的树</a:t>
            </a:r>
          </a:p>
        </p:txBody>
      </p:sp>
      <p:pic>
        <p:nvPicPr>
          <p:cNvPr id="5" name="Content Placeholder 3">
            <a:extLst>
              <a:ext uri="{FF2B5EF4-FFF2-40B4-BE49-F238E27FC236}">
                <a16:creationId xmlns:a16="http://schemas.microsoft.com/office/drawing/2014/main" id="{4F522190-B1AD-E24F-9333-3244050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034" y="3425137"/>
            <a:ext cx="4641934" cy="2877355"/>
          </a:xfrm>
          <a:prstGeom prst="rect">
            <a:avLst/>
          </a:prstGeom>
        </p:spPr>
      </p:pic>
      <p:sp>
        <p:nvSpPr>
          <p:cNvPr id="7" name="文本框 6">
            <a:extLst>
              <a:ext uri="{FF2B5EF4-FFF2-40B4-BE49-F238E27FC236}">
                <a16:creationId xmlns:a16="http://schemas.microsoft.com/office/drawing/2014/main" id="{7065DF77-3956-FB45-8ADF-E82CBA1C2FD9}"/>
              </a:ext>
            </a:extLst>
          </p:cNvPr>
          <p:cNvSpPr txBox="1"/>
          <p:nvPr/>
        </p:nvSpPr>
        <p:spPr>
          <a:xfrm>
            <a:off x="1226127" y="1883676"/>
            <a:ext cx="4869873" cy="1200329"/>
          </a:xfrm>
          <a:prstGeom prst="rect">
            <a:avLst/>
          </a:prstGeom>
          <a:noFill/>
        </p:spPr>
        <p:txBody>
          <a:bodyPr wrap="square" rtlCol="0">
            <a:spAutoFit/>
          </a:bodyPr>
          <a:lstStyle/>
          <a:p>
            <a:pPr marL="342900" indent="-342900">
              <a:buAutoNum type="arabicPeriod"/>
            </a:pPr>
            <a:r>
              <a:rPr kumimoji="1" lang="zh-CN" altLang="en-US" sz="2400" dirty="0"/>
              <a:t>空树</a:t>
            </a:r>
            <a:endParaRPr kumimoji="1" lang="en-US" altLang="zh-CN" sz="2400" dirty="0"/>
          </a:p>
          <a:p>
            <a:pPr marL="342900" indent="-342900">
              <a:buAutoNum type="arabicPeriod"/>
            </a:pPr>
            <a:r>
              <a:rPr kumimoji="1" lang="zh-CN" altLang="en-US" sz="2400" dirty="0"/>
              <a:t>只有根节点的树</a:t>
            </a:r>
            <a:endParaRPr kumimoji="1" lang="en-US" altLang="zh-CN" sz="2400" dirty="0"/>
          </a:p>
          <a:p>
            <a:pPr marL="342900" indent="-342900">
              <a:buAutoNum type="arabicPeriod"/>
            </a:pPr>
            <a:r>
              <a:rPr kumimoji="1" lang="zh-CN" altLang="en-US" sz="2400" dirty="0"/>
              <a:t>多节点的树</a:t>
            </a:r>
          </a:p>
        </p:txBody>
      </p:sp>
      <p:pic>
        <p:nvPicPr>
          <p:cNvPr id="8" name="图片 7">
            <a:extLst>
              <a:ext uri="{FF2B5EF4-FFF2-40B4-BE49-F238E27FC236}">
                <a16:creationId xmlns:a16="http://schemas.microsoft.com/office/drawing/2014/main" id="{EF725B19-1C49-6645-9835-4014D50A931D}"/>
              </a:ext>
            </a:extLst>
          </p:cNvPr>
          <p:cNvPicPr>
            <a:picLocks noChangeAspect="1"/>
          </p:cNvPicPr>
          <p:nvPr/>
        </p:nvPicPr>
        <p:blipFill>
          <a:blip r:embed="rId4"/>
          <a:stretch>
            <a:fillRect/>
          </a:stretch>
        </p:blipFill>
        <p:spPr>
          <a:xfrm>
            <a:off x="1032032" y="3598899"/>
            <a:ext cx="4877616" cy="2703593"/>
          </a:xfrm>
          <a:prstGeom prst="rect">
            <a:avLst/>
          </a:prstGeom>
        </p:spPr>
      </p:pic>
    </p:spTree>
    <p:extLst>
      <p:ext uri="{BB962C8B-B14F-4D97-AF65-F5344CB8AC3E}">
        <p14:creationId xmlns:p14="http://schemas.microsoft.com/office/powerpoint/2010/main" val="3047678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856931" y="2764465"/>
            <a:ext cx="9250957" cy="1384995"/>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构造一棵有</a:t>
            </a:r>
            <a:r>
              <a:rPr kumimoji="1" lang="en-US" altLang="zh-CN" sz="2800" dirty="0">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个叶子结点的二叉树，每个叶子结点带权</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k</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每个叶子的路径长度为</a:t>
            </a:r>
            <a:r>
              <a:rPr kumimoji="1" lang="en-US" altLang="zh-CN" sz="2800" dirty="0" err="1">
                <a:latin typeface="Microsoft YaHei" panose="020B0503020204020204" pitchFamily="34" charset="-122"/>
                <a:ea typeface="Microsoft YaHei" panose="020B0503020204020204" pitchFamily="34" charset="-122"/>
              </a:rPr>
              <a:t>l</a:t>
            </a:r>
            <a:r>
              <a:rPr kumimoji="1" lang="en-US" altLang="zh-CN" sz="2800" baseline="-25000" dirty="0" err="1">
                <a:latin typeface="Microsoft YaHei" panose="020B0503020204020204" pitchFamily="34" charset="-122"/>
                <a:ea typeface="Microsoft YaHei" panose="020B0503020204020204" pitchFamily="34" charset="-122"/>
              </a:rPr>
              <a:t>k</a:t>
            </a:r>
            <a:r>
              <a:rPr kumimoji="1" lang="zh-CN" altLang="en-US" sz="2800" dirty="0">
                <a:latin typeface="Microsoft YaHei" panose="020B0503020204020204" pitchFamily="34" charset="-122"/>
                <a:ea typeface="Microsoft YaHei" panose="020B0503020204020204" pitchFamily="34" charset="-122"/>
              </a:rPr>
              <a:t>，我们通常记作</a:t>
            </a:r>
            <a:r>
              <a:rPr kumimoji="1" lang="en-US" altLang="zh-CN" sz="2800" dirty="0">
                <a:latin typeface="Microsoft YaHei" panose="020B0503020204020204" pitchFamily="34" charset="-122"/>
                <a:ea typeface="Microsoft YaHei" panose="020B0503020204020204" pitchFamily="34" charset="-122"/>
              </a:rPr>
              <a:t>WPL</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w</a:t>
            </a:r>
            <a:r>
              <a:rPr kumimoji="1" lang="en-US" altLang="zh-CN" sz="2800" baseline="-25000" dirty="0">
                <a:latin typeface="Microsoft YaHei" panose="020B0503020204020204" pitchFamily="34" charset="-122"/>
                <a:ea typeface="Microsoft YaHei" panose="020B0503020204020204" pitchFamily="34" charset="-122"/>
              </a:rPr>
              <a:t>1</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n</a:t>
            </a:r>
            <a:r>
              <a:rPr kumimoji="1" lang="zh-CN" altLang="en-US" sz="2800" baseline="-25000" dirty="0">
                <a:latin typeface="Microsoft YaHei" panose="020B0503020204020204" pitchFamily="34" charset="-122"/>
                <a:ea typeface="Microsoft YaHei" panose="020B0503020204020204" pitchFamily="34" charset="-122"/>
              </a:rPr>
              <a:t>  </a:t>
            </a:r>
            <a:r>
              <a:rPr kumimoji="1" lang="zh-CN" altLang="en-US" sz="2800" dirty="0">
                <a:latin typeface="Microsoft YaHei" panose="020B0503020204020204" pitchFamily="34" charset="-122"/>
                <a:ea typeface="Microsoft YaHei" panose="020B0503020204020204" pitchFamily="34" charset="-122"/>
              </a:rPr>
              <a:t>。 带权路径最小的二叉树称作赫夫曼树  </a:t>
            </a:r>
            <a:endParaRPr kumimoji="1"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7312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70017AE6-7239-8044-BC23-E5A5314466EA}"/>
              </a:ext>
            </a:extLst>
          </p:cNvPr>
          <p:cNvSpPr txBox="1"/>
          <p:nvPr/>
        </p:nvSpPr>
        <p:spPr>
          <a:xfrm>
            <a:off x="6481999"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220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83711"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1</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=315</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0037EBC7-8274-D242-B0BE-2826B74D880E}"/>
              </a:ext>
            </a:extLst>
          </p:cNvPr>
          <p:cNvPicPr>
            <a:picLocks noChangeAspect="1"/>
          </p:cNvPicPr>
          <p:nvPr/>
        </p:nvPicPr>
        <p:blipFill>
          <a:blip r:embed="rId4"/>
          <a:stretch>
            <a:fillRect/>
          </a:stretch>
        </p:blipFill>
        <p:spPr>
          <a:xfrm>
            <a:off x="2895599" y="1555750"/>
            <a:ext cx="6801293" cy="3980916"/>
          </a:xfrm>
          <a:prstGeom prst="rect">
            <a:avLst/>
          </a:prstGeom>
        </p:spPr>
      </p:pic>
    </p:spTree>
    <p:extLst>
      <p:ext uri="{BB962C8B-B14F-4D97-AF65-F5344CB8AC3E}">
        <p14:creationId xmlns:p14="http://schemas.microsoft.com/office/powerpoint/2010/main" val="307355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A27BC40-5C57-724B-B4A5-1E466719CC66}"/>
              </a:ext>
            </a:extLst>
          </p:cNvPr>
          <p:cNvSpPr txBox="1"/>
          <p:nvPr/>
        </p:nvSpPr>
        <p:spPr>
          <a:xfrm>
            <a:off x="1470521" y="2211572"/>
            <a:ext cx="9651135" cy="3785652"/>
          </a:xfrm>
          <a:prstGeom prst="rect">
            <a:avLst/>
          </a:prstGeom>
          <a:noFill/>
        </p:spPr>
        <p:txBody>
          <a:bodyPr wrap="square" rtlCol="0">
            <a:spAutoFit/>
          </a:bodyPr>
          <a:lstStyle/>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由给定的</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个权值</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W</a:t>
            </a:r>
            <a:r>
              <a:rPr kumimoji="1" lang="en-US" altLang="zh-CN" sz="2400" baseline="-25000" dirty="0" err="1">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构成</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棵二叉树的集合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其中每棵二叉树</a:t>
            </a:r>
            <a:r>
              <a:rPr kumimoji="1" lang="en-US" altLang="zh-CN" sz="2400" dirty="0" err="1">
                <a:latin typeface="Microsoft YaHei" panose="020B0503020204020204" pitchFamily="34" charset="-122"/>
                <a:ea typeface="Microsoft YaHei" panose="020B0503020204020204" pitchFamily="34" charset="-122"/>
              </a:rPr>
              <a:t>Ti</a:t>
            </a:r>
            <a:r>
              <a:rPr kumimoji="1" lang="zh-CN" altLang="en-US" sz="2400" dirty="0">
                <a:latin typeface="Microsoft YaHei" panose="020B0503020204020204" pitchFamily="34" charset="-122"/>
                <a:ea typeface="Microsoft YaHei" panose="020B0503020204020204" pitchFamily="34" charset="-122"/>
              </a:rPr>
              <a:t>中只有一个带权为</a:t>
            </a:r>
            <a:r>
              <a:rPr kumimoji="1" lang="en-US" altLang="zh-CN" sz="2400" dirty="0">
                <a:latin typeface="Microsoft YaHei" panose="020B0503020204020204" pitchFamily="34" charset="-122"/>
                <a:ea typeface="Microsoft YaHei" panose="020B0503020204020204" pitchFamily="34" charset="-122"/>
              </a:rPr>
              <a:t>Wi</a:t>
            </a:r>
            <a:r>
              <a:rPr kumimoji="1" lang="zh-CN" altLang="en-US" sz="2400" dirty="0">
                <a:latin typeface="Microsoft YaHei" panose="020B0503020204020204" pitchFamily="34" charset="-122"/>
                <a:ea typeface="Microsoft YaHei" panose="020B0503020204020204" pitchFamily="34" charset="-122"/>
              </a:rPr>
              <a:t>的根节点，其左右子树均空。</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中选取根结点的权值</a:t>
            </a:r>
            <a:r>
              <a:rPr kumimoji="1" lang="zh-CN" altLang="en-US" sz="2400" dirty="0">
                <a:solidFill>
                  <a:schemeClr val="accent2"/>
                </a:solidFill>
                <a:latin typeface="Microsoft YaHei" panose="020B0503020204020204" pitchFamily="34" charset="-122"/>
                <a:ea typeface="Microsoft YaHei" panose="020B0503020204020204" pitchFamily="34" charset="-122"/>
              </a:rPr>
              <a:t>最小和次小的两棵二叉树作为左、右子树构造一棵新的二叉树</a:t>
            </a:r>
            <a:r>
              <a:rPr kumimoji="1" lang="zh-CN" altLang="en-US" sz="2400" dirty="0">
                <a:latin typeface="Microsoft YaHei" panose="020B0503020204020204" pitchFamily="34" charset="-122"/>
                <a:ea typeface="Microsoft YaHei" panose="020B0503020204020204" pitchFamily="34" charset="-122"/>
              </a:rPr>
              <a:t>。这棵新的二叉树根结点的权值为其左、右子树根结点权值之和；</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中删除作为左、右子树的两棵二叉树，并将新建立的二叉树加入到集合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重复（</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）两步，当</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中只剩下一棵二叉树时，这棵二叉树便是所要建立的赫夫曼树。</a:t>
            </a:r>
          </a:p>
        </p:txBody>
      </p:sp>
    </p:spTree>
    <p:extLst>
      <p:ext uri="{BB962C8B-B14F-4D97-AF65-F5344CB8AC3E}">
        <p14:creationId xmlns:p14="http://schemas.microsoft.com/office/powerpoint/2010/main" val="4068692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如何构造赫夫曼树举例</a:t>
            </a:r>
            <a:endParaRPr kumimoji="1" lang="en-US" altLang="zh-CN" sz="4800" dirty="0">
              <a:latin typeface="Microsoft YaHei" panose="020B0503020204020204" pitchFamily="34" charset="-122"/>
              <a:ea typeface="Microsoft YaHei" panose="020B0503020204020204" pitchFamily="34" charset="-122"/>
            </a:endParaRPr>
          </a:p>
        </p:txBody>
      </p:sp>
      <p:sp>
        <p:nvSpPr>
          <p:cNvPr id="12" name="右箭头 11">
            <a:extLst>
              <a:ext uri="{FF2B5EF4-FFF2-40B4-BE49-F238E27FC236}">
                <a16:creationId xmlns:a16="http://schemas.microsoft.com/office/drawing/2014/main" id="{4A77907E-6FFC-5F4E-A87B-CB6CFEB0FFAD}"/>
              </a:ext>
            </a:extLst>
          </p:cNvPr>
          <p:cNvSpPr/>
          <p:nvPr/>
        </p:nvSpPr>
        <p:spPr>
          <a:xfrm>
            <a:off x="2804824" y="5209212"/>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4D88AEC0-6909-984E-9954-31C49D1720E2}"/>
              </a:ext>
            </a:extLst>
          </p:cNvPr>
          <p:cNvSpPr/>
          <p:nvPr/>
        </p:nvSpPr>
        <p:spPr>
          <a:xfrm>
            <a:off x="9332379" y="5051776"/>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7EEE1F89-7B43-2C4F-B292-33E1DCD7947E}"/>
              </a:ext>
            </a:extLst>
          </p:cNvPr>
          <p:cNvSpPr/>
          <p:nvPr/>
        </p:nvSpPr>
        <p:spPr>
          <a:xfrm>
            <a:off x="6058691" y="5072671"/>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721EA35E-848F-EE49-BD8C-EF85F24623E1}"/>
              </a:ext>
            </a:extLst>
          </p:cNvPr>
          <p:cNvPicPr>
            <a:picLocks noChangeAspect="1"/>
          </p:cNvPicPr>
          <p:nvPr/>
        </p:nvPicPr>
        <p:blipFill>
          <a:blip r:embed="rId4"/>
          <a:stretch>
            <a:fillRect/>
          </a:stretch>
        </p:blipFill>
        <p:spPr>
          <a:xfrm>
            <a:off x="150019" y="4540795"/>
            <a:ext cx="2493386" cy="1735643"/>
          </a:xfrm>
          <a:prstGeom prst="rect">
            <a:avLst/>
          </a:prstGeom>
        </p:spPr>
      </p:pic>
      <p:pic>
        <p:nvPicPr>
          <p:cNvPr id="4" name="图片 3">
            <a:extLst>
              <a:ext uri="{FF2B5EF4-FFF2-40B4-BE49-F238E27FC236}">
                <a16:creationId xmlns:a16="http://schemas.microsoft.com/office/drawing/2014/main" id="{AC04D199-5FDF-CA4D-8631-AFDFC63318E7}"/>
              </a:ext>
            </a:extLst>
          </p:cNvPr>
          <p:cNvPicPr>
            <a:picLocks noChangeAspect="1"/>
          </p:cNvPicPr>
          <p:nvPr/>
        </p:nvPicPr>
        <p:blipFill>
          <a:blip r:embed="rId5"/>
          <a:stretch>
            <a:fillRect/>
          </a:stretch>
        </p:blipFill>
        <p:spPr>
          <a:xfrm>
            <a:off x="3545521" y="4435513"/>
            <a:ext cx="2409357" cy="1946209"/>
          </a:xfrm>
          <a:prstGeom prst="rect">
            <a:avLst/>
          </a:prstGeom>
        </p:spPr>
      </p:pic>
      <p:pic>
        <p:nvPicPr>
          <p:cNvPr id="6" name="图片 5">
            <a:extLst>
              <a:ext uri="{FF2B5EF4-FFF2-40B4-BE49-F238E27FC236}">
                <a16:creationId xmlns:a16="http://schemas.microsoft.com/office/drawing/2014/main" id="{25CFE5D1-B4F9-CF4F-93D5-CA4ECE97ED21}"/>
              </a:ext>
            </a:extLst>
          </p:cNvPr>
          <p:cNvPicPr>
            <a:picLocks noChangeAspect="1"/>
          </p:cNvPicPr>
          <p:nvPr/>
        </p:nvPicPr>
        <p:blipFill>
          <a:blip r:embed="rId6"/>
          <a:stretch>
            <a:fillRect/>
          </a:stretch>
        </p:blipFill>
        <p:spPr>
          <a:xfrm>
            <a:off x="6819209" y="4257102"/>
            <a:ext cx="2409357" cy="2156994"/>
          </a:xfrm>
          <a:prstGeom prst="rect">
            <a:avLst/>
          </a:prstGeom>
        </p:spPr>
      </p:pic>
      <p:pic>
        <p:nvPicPr>
          <p:cNvPr id="8" name="图片 7">
            <a:extLst>
              <a:ext uri="{FF2B5EF4-FFF2-40B4-BE49-F238E27FC236}">
                <a16:creationId xmlns:a16="http://schemas.microsoft.com/office/drawing/2014/main" id="{77E27A00-45D8-CD4D-B25A-8DC2ACA90B49}"/>
              </a:ext>
            </a:extLst>
          </p:cNvPr>
          <p:cNvPicPr>
            <a:picLocks noChangeAspect="1"/>
          </p:cNvPicPr>
          <p:nvPr/>
        </p:nvPicPr>
        <p:blipFill>
          <a:blip r:embed="rId7"/>
          <a:stretch>
            <a:fillRect/>
          </a:stretch>
        </p:blipFill>
        <p:spPr>
          <a:xfrm>
            <a:off x="10092897" y="4162627"/>
            <a:ext cx="2092872" cy="2219095"/>
          </a:xfrm>
          <a:prstGeom prst="rect">
            <a:avLst/>
          </a:prstGeom>
        </p:spPr>
      </p:pic>
      <p:sp>
        <p:nvSpPr>
          <p:cNvPr id="11" name="椭圆 10">
            <a:extLst>
              <a:ext uri="{FF2B5EF4-FFF2-40B4-BE49-F238E27FC236}">
                <a16:creationId xmlns:a16="http://schemas.microsoft.com/office/drawing/2014/main" id="{3C75AC5B-A454-A944-8CA4-0B1AF619DACE}"/>
              </a:ext>
            </a:extLst>
          </p:cNvPr>
          <p:cNvSpPr/>
          <p:nvPr/>
        </p:nvSpPr>
        <p:spPr>
          <a:xfrm>
            <a:off x="4444409" y="2147779"/>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A092AEFD-1D91-794C-A829-DE89B295978B}"/>
              </a:ext>
            </a:extLst>
          </p:cNvPr>
          <p:cNvSpPr txBox="1"/>
          <p:nvPr/>
        </p:nvSpPr>
        <p:spPr>
          <a:xfrm>
            <a:off x="4503000" y="2335252"/>
            <a:ext cx="505267" cy="369332"/>
          </a:xfrm>
          <a:prstGeom prst="rect">
            <a:avLst/>
          </a:prstGeom>
          <a:noFill/>
        </p:spPr>
        <p:txBody>
          <a:bodyPr wrap="none" rtlCol="0">
            <a:spAutoFit/>
          </a:bodyPr>
          <a:lstStyle/>
          <a:p>
            <a:r>
              <a:rPr kumimoji="1" lang="en-US" altLang="zh-CN" dirty="0"/>
              <a:t>A:5</a:t>
            </a:r>
            <a:endParaRPr kumimoji="1" lang="zh-CN" altLang="en-US" dirty="0"/>
          </a:p>
        </p:txBody>
      </p:sp>
      <p:sp>
        <p:nvSpPr>
          <p:cNvPr id="17" name="椭圆 16">
            <a:extLst>
              <a:ext uri="{FF2B5EF4-FFF2-40B4-BE49-F238E27FC236}">
                <a16:creationId xmlns:a16="http://schemas.microsoft.com/office/drawing/2014/main" id="{DCB64D30-80DE-B64E-B5B0-E9692D3C8119}"/>
              </a:ext>
            </a:extLst>
          </p:cNvPr>
          <p:cNvSpPr/>
          <p:nvPr/>
        </p:nvSpPr>
        <p:spPr>
          <a:xfrm>
            <a:off x="6021571" y="2147779"/>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82C05E3-89B3-FA47-82FF-D01C2A7C4911}"/>
              </a:ext>
            </a:extLst>
          </p:cNvPr>
          <p:cNvSpPr txBox="1"/>
          <p:nvPr/>
        </p:nvSpPr>
        <p:spPr>
          <a:xfrm>
            <a:off x="6080162" y="2335252"/>
            <a:ext cx="607859" cy="369332"/>
          </a:xfrm>
          <a:prstGeom prst="rect">
            <a:avLst/>
          </a:prstGeom>
          <a:noFill/>
        </p:spPr>
        <p:txBody>
          <a:bodyPr wrap="none" rtlCol="0">
            <a:spAutoFit/>
          </a:bodyPr>
          <a:lstStyle/>
          <a:p>
            <a:r>
              <a:rPr kumimoji="1" lang="en-US" altLang="zh-CN" dirty="0"/>
              <a:t>B:15</a:t>
            </a:r>
            <a:endParaRPr kumimoji="1" lang="zh-CN" altLang="en-US" dirty="0"/>
          </a:p>
        </p:txBody>
      </p:sp>
      <p:sp>
        <p:nvSpPr>
          <p:cNvPr id="19" name="椭圆 18">
            <a:extLst>
              <a:ext uri="{FF2B5EF4-FFF2-40B4-BE49-F238E27FC236}">
                <a16:creationId xmlns:a16="http://schemas.microsoft.com/office/drawing/2014/main" id="{1F778CE4-8450-8D42-A6BD-49697F91EF26}"/>
              </a:ext>
            </a:extLst>
          </p:cNvPr>
          <p:cNvSpPr/>
          <p:nvPr/>
        </p:nvSpPr>
        <p:spPr>
          <a:xfrm>
            <a:off x="7600505" y="2147779"/>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C5D86D88-3172-BC4A-B6DE-FA9D7BC78405}"/>
              </a:ext>
            </a:extLst>
          </p:cNvPr>
          <p:cNvSpPr txBox="1"/>
          <p:nvPr/>
        </p:nvSpPr>
        <p:spPr>
          <a:xfrm>
            <a:off x="7659096" y="2335252"/>
            <a:ext cx="622286" cy="369332"/>
          </a:xfrm>
          <a:prstGeom prst="rect">
            <a:avLst/>
          </a:prstGeom>
          <a:noFill/>
        </p:spPr>
        <p:txBody>
          <a:bodyPr wrap="none" rtlCol="0">
            <a:spAutoFit/>
          </a:bodyPr>
          <a:lstStyle/>
          <a:p>
            <a:r>
              <a:rPr kumimoji="1" lang="en-US" altLang="zh-CN" dirty="0"/>
              <a:t>C:40</a:t>
            </a:r>
            <a:endParaRPr kumimoji="1" lang="zh-CN" altLang="en-US" dirty="0"/>
          </a:p>
        </p:txBody>
      </p:sp>
      <p:sp>
        <p:nvSpPr>
          <p:cNvPr id="21" name="椭圆 20">
            <a:extLst>
              <a:ext uri="{FF2B5EF4-FFF2-40B4-BE49-F238E27FC236}">
                <a16:creationId xmlns:a16="http://schemas.microsoft.com/office/drawing/2014/main" id="{7EB9F6A4-5F4C-0041-A732-81F9297D5F40}"/>
              </a:ext>
            </a:extLst>
          </p:cNvPr>
          <p:cNvSpPr/>
          <p:nvPr/>
        </p:nvSpPr>
        <p:spPr>
          <a:xfrm>
            <a:off x="9049283" y="2152791"/>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F53A8CE1-D77B-F84E-B7C3-FA1EC5A04E5D}"/>
              </a:ext>
            </a:extLst>
          </p:cNvPr>
          <p:cNvSpPr txBox="1"/>
          <p:nvPr/>
        </p:nvSpPr>
        <p:spPr>
          <a:xfrm>
            <a:off x="9107874" y="2340264"/>
            <a:ext cx="638316" cy="369332"/>
          </a:xfrm>
          <a:prstGeom prst="rect">
            <a:avLst/>
          </a:prstGeom>
          <a:noFill/>
        </p:spPr>
        <p:txBody>
          <a:bodyPr wrap="none" rtlCol="0">
            <a:spAutoFit/>
          </a:bodyPr>
          <a:lstStyle/>
          <a:p>
            <a:r>
              <a:rPr kumimoji="1" lang="en-US" altLang="zh-CN" dirty="0"/>
              <a:t>D:30</a:t>
            </a:r>
            <a:endParaRPr kumimoji="1" lang="zh-CN" altLang="en-US" dirty="0"/>
          </a:p>
        </p:txBody>
      </p:sp>
      <p:sp>
        <p:nvSpPr>
          <p:cNvPr id="23" name="椭圆 22">
            <a:extLst>
              <a:ext uri="{FF2B5EF4-FFF2-40B4-BE49-F238E27FC236}">
                <a16:creationId xmlns:a16="http://schemas.microsoft.com/office/drawing/2014/main" id="{127774F7-7BD2-1D4B-A519-BD2DF9F45327}"/>
              </a:ext>
            </a:extLst>
          </p:cNvPr>
          <p:cNvSpPr/>
          <p:nvPr/>
        </p:nvSpPr>
        <p:spPr>
          <a:xfrm>
            <a:off x="10662887" y="2166602"/>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3CEC19BF-A8BC-6342-98C5-2A6DCB60C10C}"/>
              </a:ext>
            </a:extLst>
          </p:cNvPr>
          <p:cNvSpPr txBox="1"/>
          <p:nvPr/>
        </p:nvSpPr>
        <p:spPr>
          <a:xfrm>
            <a:off x="10721478" y="2354075"/>
            <a:ext cx="595035" cy="369332"/>
          </a:xfrm>
          <a:prstGeom prst="rect">
            <a:avLst/>
          </a:prstGeom>
          <a:noFill/>
        </p:spPr>
        <p:txBody>
          <a:bodyPr wrap="none" rtlCol="0">
            <a:spAutoFit/>
          </a:bodyPr>
          <a:lstStyle/>
          <a:p>
            <a:r>
              <a:rPr kumimoji="1" lang="en-US" altLang="zh-CN" dirty="0"/>
              <a:t>E:10</a:t>
            </a:r>
            <a:endParaRPr kumimoji="1" lang="zh-CN" altLang="en-US" dirty="0"/>
          </a:p>
        </p:txBody>
      </p:sp>
      <p:sp>
        <p:nvSpPr>
          <p:cNvPr id="5" name="文本框 4">
            <a:extLst>
              <a:ext uri="{FF2B5EF4-FFF2-40B4-BE49-F238E27FC236}">
                <a16:creationId xmlns:a16="http://schemas.microsoft.com/office/drawing/2014/main" id="{520AC644-A81C-B345-B891-60A4601FC431}"/>
              </a:ext>
            </a:extLst>
          </p:cNvPr>
          <p:cNvSpPr txBox="1"/>
          <p:nvPr/>
        </p:nvSpPr>
        <p:spPr>
          <a:xfrm>
            <a:off x="875487" y="2354075"/>
            <a:ext cx="2801242" cy="461665"/>
          </a:xfrm>
          <a:prstGeom prst="rect">
            <a:avLst/>
          </a:prstGeom>
          <a:solidFill>
            <a:schemeClr val="accent2"/>
          </a:solidFill>
          <a:ln>
            <a:solidFill>
              <a:schemeClr val="accent2"/>
            </a:solidFill>
          </a:ln>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初始状态：</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179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063256" y="2337251"/>
            <a:ext cx="10632559" cy="260148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用成绩的分支判断只是让大家能形象地了解赫夫曼树</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当年赫夫曼树的目的是为了解决远距离通信的数据传输的优化问题</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赫夫曼编码是基于赫夫曼树</a:t>
            </a:r>
          </a:p>
        </p:txBody>
      </p:sp>
    </p:spTree>
    <p:extLst>
      <p:ext uri="{BB962C8B-B14F-4D97-AF65-F5344CB8AC3E}">
        <p14:creationId xmlns:p14="http://schemas.microsoft.com/office/powerpoint/2010/main" val="1521390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假如我们要在网络上传送 </a:t>
            </a:r>
            <a:r>
              <a:rPr kumimoji="1" lang="en-US" altLang="zh-CN" sz="2400" dirty="0">
                <a:latin typeface="Microsoft YaHei" panose="020B0503020204020204" pitchFamily="34" charset="-122"/>
                <a:ea typeface="Microsoft YaHei" panose="020B0503020204020204" pitchFamily="34" charset="-122"/>
              </a:rPr>
              <a:t>BADCADFEED</a:t>
            </a:r>
            <a:r>
              <a:rPr kumimoji="1" lang="zh-CN" altLang="en-US" sz="2400" dirty="0">
                <a:latin typeface="Microsoft YaHei" panose="020B0503020204020204" pitchFamily="34" charset="-122"/>
                <a:ea typeface="Microsoft YaHei" panose="020B0503020204020204" pitchFamily="34" charset="-122"/>
              </a:rPr>
              <a:t>给别人，我们要对这些字母编码才能传送。 这里我们只需要编码 </a:t>
            </a:r>
            <a:r>
              <a:rPr kumimoji="1" lang="en-US" altLang="zh-CN" sz="2400" dirty="0">
                <a:latin typeface="Microsoft YaHei" panose="020B0503020204020204" pitchFamily="34" charset="-122"/>
                <a:ea typeface="Microsoft YaHei" panose="020B0503020204020204" pitchFamily="34" charset="-122"/>
              </a:rPr>
              <a:t>ABCDEF</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6</a:t>
            </a:r>
            <a:r>
              <a:rPr kumimoji="1" lang="zh-CN" altLang="en-US" sz="2400" dirty="0">
                <a:latin typeface="Microsoft YaHei" panose="020B0503020204020204" pitchFamily="34" charset="-122"/>
                <a:ea typeface="Microsoft YaHei" panose="020B0503020204020204" pitchFamily="34" charset="-122"/>
              </a:rPr>
              <a:t>个字母，当然现实会更加复杂，这里只是举个例子。</a:t>
            </a:r>
          </a:p>
        </p:txBody>
      </p:sp>
      <p:sp>
        <p:nvSpPr>
          <p:cNvPr id="7" name="下箭头 6">
            <a:extLst>
              <a:ext uri="{FF2B5EF4-FFF2-40B4-BE49-F238E27FC236}">
                <a16:creationId xmlns:a16="http://schemas.microsoft.com/office/drawing/2014/main" id="{36FB4C70-DAB2-0D48-90E1-4E13F205CA75}"/>
              </a:ext>
            </a:extLst>
          </p:cNvPr>
          <p:cNvSpPr/>
          <p:nvPr/>
        </p:nvSpPr>
        <p:spPr>
          <a:xfrm>
            <a:off x="5649432" y="4764287"/>
            <a:ext cx="297711" cy="6285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267A336-4792-A44E-A06D-86CC78C6A0E2}"/>
              </a:ext>
            </a:extLst>
          </p:cNvPr>
          <p:cNvSpPr txBox="1"/>
          <p:nvPr/>
        </p:nvSpPr>
        <p:spPr>
          <a:xfrm>
            <a:off x="9229060" y="4606943"/>
            <a:ext cx="2466754" cy="1200329"/>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如果是一篇很长的文章，那这个长度是很长的</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1E5B586D-3EBD-2A4D-BFC5-C048D7493665}"/>
              </a:ext>
            </a:extLst>
          </p:cNvPr>
          <p:cNvPicPr>
            <a:picLocks noChangeAspect="1"/>
          </p:cNvPicPr>
          <p:nvPr/>
        </p:nvPicPr>
        <p:blipFill>
          <a:blip r:embed="rId4"/>
          <a:stretch>
            <a:fillRect/>
          </a:stretch>
        </p:blipFill>
        <p:spPr>
          <a:xfrm>
            <a:off x="2559538" y="3721302"/>
            <a:ext cx="6362700" cy="927100"/>
          </a:xfrm>
          <a:prstGeom prst="rect">
            <a:avLst/>
          </a:prstGeom>
        </p:spPr>
      </p:pic>
      <p:sp>
        <p:nvSpPr>
          <p:cNvPr id="9" name="文本框 8">
            <a:extLst>
              <a:ext uri="{FF2B5EF4-FFF2-40B4-BE49-F238E27FC236}">
                <a16:creationId xmlns:a16="http://schemas.microsoft.com/office/drawing/2014/main" id="{9AC96F1B-605C-BB43-81C0-ED0DAD263E5D}"/>
              </a:ext>
            </a:extLst>
          </p:cNvPr>
          <p:cNvSpPr txBox="1"/>
          <p:nvPr/>
        </p:nvSpPr>
        <p:spPr>
          <a:xfrm>
            <a:off x="3280585" y="5607217"/>
            <a:ext cx="5035404" cy="400110"/>
          </a:xfrm>
          <a:prstGeom prst="rect">
            <a:avLst/>
          </a:prstGeom>
          <a:noFill/>
        </p:spPr>
        <p:txBody>
          <a:bodyPr wrap="square" rtlCol="0">
            <a:spAutoFit/>
          </a:bodyPr>
          <a:lstStyle/>
          <a:p>
            <a:r>
              <a:rPr kumimoji="1" lang="en-US" altLang="zh-CN" sz="2000" b="1" dirty="0">
                <a:latin typeface="Microsoft YaHei" panose="020B0503020204020204" pitchFamily="34" charset="-122"/>
                <a:ea typeface="Microsoft YaHei" panose="020B0503020204020204" pitchFamily="34" charset="-122"/>
              </a:rPr>
              <a:t>001000011010000011101100100011</a:t>
            </a:r>
            <a:endParaRPr kumimoji="1" lang="zh-CN" altLang="en-US"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6221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用赫夫曼编码减小编码长度</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56966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在日常使用中，字母是有使用频率的，就像你可以从键盘上每个键的磨损看出哪些字符是常用的。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假如，我们定义使用频率如下：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A:27</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B:8</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D:</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E:30</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F:5</a:t>
            </a:r>
            <a:r>
              <a:rPr kumimoji="1" lang="zh-CN" altLang="en-US" sz="2400" dirty="0">
                <a:latin typeface="Microsoft YaHei" panose="020B0503020204020204" pitchFamily="34" charset="-122"/>
                <a:ea typeface="Microsoft YaHei" panose="020B0503020204020204" pitchFamily="34" charset="-122"/>
              </a:rPr>
              <a:t>， 那我们用赫夫曼树来表示一下</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66171A7-EB61-A944-90E1-387DB24F8C4A}"/>
              </a:ext>
            </a:extLst>
          </p:cNvPr>
          <p:cNvPicPr>
            <a:picLocks noChangeAspect="1"/>
          </p:cNvPicPr>
          <p:nvPr/>
        </p:nvPicPr>
        <p:blipFill>
          <a:blip r:embed="rId4"/>
          <a:stretch>
            <a:fillRect/>
          </a:stretch>
        </p:blipFill>
        <p:spPr>
          <a:xfrm>
            <a:off x="305391" y="4017266"/>
            <a:ext cx="6350000" cy="2540000"/>
          </a:xfrm>
          <a:prstGeom prst="rect">
            <a:avLst/>
          </a:prstGeom>
        </p:spPr>
      </p:pic>
      <p:pic>
        <p:nvPicPr>
          <p:cNvPr id="5" name="图片 4">
            <a:extLst>
              <a:ext uri="{FF2B5EF4-FFF2-40B4-BE49-F238E27FC236}">
                <a16:creationId xmlns:a16="http://schemas.microsoft.com/office/drawing/2014/main" id="{4E773A0B-AA21-1C44-BCEC-4562FE29037C}"/>
              </a:ext>
            </a:extLst>
          </p:cNvPr>
          <p:cNvPicPr>
            <a:picLocks noChangeAspect="1"/>
          </p:cNvPicPr>
          <p:nvPr/>
        </p:nvPicPr>
        <p:blipFill>
          <a:blip r:embed="rId5"/>
          <a:stretch>
            <a:fillRect/>
          </a:stretch>
        </p:blipFill>
        <p:spPr>
          <a:xfrm>
            <a:off x="6911163" y="4943927"/>
            <a:ext cx="5280837" cy="733155"/>
          </a:xfrm>
          <a:prstGeom prst="rect">
            <a:avLst/>
          </a:prstGeom>
        </p:spPr>
      </p:pic>
    </p:spTree>
    <p:extLst>
      <p:ext uri="{BB962C8B-B14F-4D97-AF65-F5344CB8AC3E}">
        <p14:creationId xmlns:p14="http://schemas.microsoft.com/office/powerpoint/2010/main" val="292095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4978840"/>
            <a:ext cx="10441172" cy="156966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从原来的</a:t>
            </a:r>
            <a:r>
              <a:rPr kumimoji="1" lang="en-US" altLang="zh-CN" sz="2400" dirty="0">
                <a:latin typeface="Microsoft YaHei" panose="020B0503020204020204" pitchFamily="34" charset="-122"/>
                <a:ea typeface="Microsoft YaHei" panose="020B0503020204020204" pitchFamily="34" charset="-122"/>
              </a:rPr>
              <a:t>30</a:t>
            </a:r>
            <a:r>
              <a:rPr kumimoji="1" lang="zh-CN" altLang="en-US" sz="2400" dirty="0">
                <a:latin typeface="Microsoft YaHei" panose="020B0503020204020204" pitchFamily="34" charset="-122"/>
                <a:ea typeface="Microsoft YaHei" panose="020B0503020204020204" pitchFamily="34" charset="-122"/>
              </a:rPr>
              <a:t>个字符，到现在的</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个字符，节约了 近</a:t>
            </a:r>
            <a:r>
              <a:rPr kumimoji="1" lang="en-US" altLang="zh-CN" sz="2400" dirty="0">
                <a:latin typeface="Microsoft YaHei" panose="020B0503020204020204" pitchFamily="34" charset="-122"/>
                <a:ea typeface="Microsoft YaHei" panose="020B0503020204020204" pitchFamily="34" charset="-122"/>
              </a:rPr>
              <a:t>17%</a:t>
            </a:r>
            <a:r>
              <a:rPr kumimoji="1" lang="zh-CN" altLang="en-US" sz="2400" dirty="0">
                <a:latin typeface="Microsoft YaHei" panose="020B0503020204020204" pitchFamily="34" charset="-122"/>
                <a:ea typeface="Microsoft YaHei" panose="020B0503020204020204" pitchFamily="34" charset="-122"/>
              </a:rPr>
              <a:t>的网络传输量，随着编码的增多，节省的量会更多。</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在赫夫曼编码中，</a:t>
            </a:r>
            <a:r>
              <a:rPr kumimoji="1" lang="zh-CN" altLang="en-US" sz="2400" b="1" u="sng" dirty="0">
                <a:latin typeface="Microsoft YaHei" panose="020B0503020204020204" pitchFamily="34" charset="-122"/>
                <a:ea typeface="Microsoft YaHei" panose="020B0503020204020204" pitchFamily="34" charset="-122"/>
              </a:rPr>
              <a:t>任意一个编码不能是另一个编码的前缀</a:t>
            </a:r>
            <a:r>
              <a:rPr kumimoji="1" lang="zh-CN" altLang="en-US" sz="2400" dirty="0">
                <a:latin typeface="Microsoft YaHei" panose="020B0503020204020204" pitchFamily="34" charset="-122"/>
                <a:ea typeface="Microsoft YaHei" panose="020B0503020204020204" pitchFamily="34" charset="-122"/>
              </a:rPr>
              <a:t>，比如</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 和</a:t>
            </a:r>
            <a:r>
              <a:rPr kumimoji="1" lang="en-US" altLang="zh-CN" sz="2400" dirty="0">
                <a:latin typeface="Microsoft YaHei" panose="020B0503020204020204" pitchFamily="34" charset="-122"/>
                <a:ea typeface="Microsoft YaHei" panose="020B0503020204020204" pitchFamily="34" charset="-122"/>
              </a:rPr>
              <a:t>1001</a:t>
            </a:r>
            <a:r>
              <a:rPr kumimoji="1" lang="zh-CN" altLang="en-US" sz="2400" dirty="0">
                <a:latin typeface="Microsoft YaHei" panose="020B0503020204020204" pitchFamily="34" charset="-122"/>
                <a:ea typeface="Microsoft YaHei" panose="020B0503020204020204" pitchFamily="34" charset="-122"/>
              </a:rPr>
              <a:t>不会同时存在。简单说，就是除了叶子结点可以编码，非叶子结点不能编码</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50A468EB-4C28-5245-9058-F1E38694F8F0}"/>
              </a:ext>
            </a:extLst>
          </p:cNvPr>
          <p:cNvPicPr>
            <a:picLocks noChangeAspect="1"/>
          </p:cNvPicPr>
          <p:nvPr/>
        </p:nvPicPr>
        <p:blipFill>
          <a:blip r:embed="rId4"/>
          <a:stretch>
            <a:fillRect/>
          </a:stretch>
        </p:blipFill>
        <p:spPr>
          <a:xfrm>
            <a:off x="941646" y="2921853"/>
            <a:ext cx="10308708" cy="1200329"/>
          </a:xfrm>
          <a:prstGeom prst="rect">
            <a:avLst/>
          </a:prstGeom>
        </p:spPr>
      </p:pic>
    </p:spTree>
    <p:extLst>
      <p:ext uri="{BB962C8B-B14F-4D97-AF65-F5344CB8AC3E}">
        <p14:creationId xmlns:p14="http://schemas.microsoft.com/office/powerpoint/2010/main" val="1676719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2299436"/>
            <a:ext cx="10441172"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接收方要解码的话，要结合发送方赫夫曼编码进行解码。</a:t>
            </a:r>
            <a:endParaRPr kumimoji="1" lang="en-US" altLang="zh-CN" sz="2800" dirty="0">
              <a:latin typeface="Microsoft YaHei" panose="020B0503020204020204" pitchFamily="34" charset="-122"/>
              <a:ea typeface="Microsoft YaHei" panose="020B0503020204020204" pitchFamily="34" charset="-122"/>
            </a:endParaRPr>
          </a:p>
        </p:txBody>
      </p:sp>
      <p:sp>
        <p:nvSpPr>
          <p:cNvPr id="7" name="右大括号 6">
            <a:extLst>
              <a:ext uri="{FF2B5EF4-FFF2-40B4-BE49-F238E27FC236}">
                <a16:creationId xmlns:a16="http://schemas.microsoft.com/office/drawing/2014/main" id="{5F605A19-7756-D040-A8B3-49394863E8DB}"/>
              </a:ext>
            </a:extLst>
          </p:cNvPr>
          <p:cNvSpPr/>
          <p:nvPr/>
        </p:nvSpPr>
        <p:spPr>
          <a:xfrm>
            <a:off x="6273209" y="3527540"/>
            <a:ext cx="1084521" cy="2660609"/>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76A85C32-2863-C74C-8F47-06486BD0630E}"/>
              </a:ext>
            </a:extLst>
          </p:cNvPr>
          <p:cNvSpPr txBox="1"/>
          <p:nvPr/>
        </p:nvSpPr>
        <p:spPr>
          <a:xfrm>
            <a:off x="7889358" y="4486940"/>
            <a:ext cx="3253563" cy="523220"/>
          </a:xfrm>
          <a:prstGeom prst="rect">
            <a:avLst/>
          </a:prstGeom>
          <a:noFill/>
        </p:spPr>
        <p:txBody>
          <a:bodyPr wrap="square" rtlCol="0">
            <a:spAutoFit/>
          </a:bodyPr>
          <a:lstStyle/>
          <a:p>
            <a:r>
              <a:rPr kumimoji="1" lang="en-US" altLang="zh-CN" sz="2800" dirty="0">
                <a:latin typeface="Microsoft YaHei" panose="020B0503020204020204" pitchFamily="34" charset="-122"/>
                <a:ea typeface="Microsoft YaHei" panose="020B0503020204020204" pitchFamily="34" charset="-122"/>
              </a:rPr>
              <a:t>BA....</a:t>
            </a:r>
            <a:endParaRPr kumimoji="1" lang="zh-CN" altLang="en-US" sz="2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CA6FCE97-8C85-3E42-AF6E-7053555D7DAE}"/>
              </a:ext>
            </a:extLst>
          </p:cNvPr>
          <p:cNvPicPr>
            <a:picLocks noChangeAspect="1"/>
          </p:cNvPicPr>
          <p:nvPr/>
        </p:nvPicPr>
        <p:blipFill>
          <a:blip r:embed="rId4"/>
          <a:stretch>
            <a:fillRect/>
          </a:stretch>
        </p:blipFill>
        <p:spPr>
          <a:xfrm>
            <a:off x="1470521" y="4206132"/>
            <a:ext cx="3200400" cy="2501900"/>
          </a:xfrm>
          <a:prstGeom prst="rect">
            <a:avLst/>
          </a:prstGeom>
        </p:spPr>
      </p:pic>
      <p:sp>
        <p:nvSpPr>
          <p:cNvPr id="9" name="文本框 8">
            <a:extLst>
              <a:ext uri="{FF2B5EF4-FFF2-40B4-BE49-F238E27FC236}">
                <a16:creationId xmlns:a16="http://schemas.microsoft.com/office/drawing/2014/main" id="{BFAECEC5-793A-0B4A-89BD-A204CD7E9C6B}"/>
              </a:ext>
            </a:extLst>
          </p:cNvPr>
          <p:cNvSpPr txBox="1"/>
          <p:nvPr/>
        </p:nvSpPr>
        <p:spPr>
          <a:xfrm>
            <a:off x="1041990" y="3429000"/>
            <a:ext cx="4529469" cy="461665"/>
          </a:xfrm>
          <a:prstGeom prst="rect">
            <a:avLst/>
          </a:prstGeom>
          <a:noFill/>
        </p:spPr>
        <p:txBody>
          <a:bodyPr wrap="square" rtlCol="0">
            <a:spAutoFit/>
          </a:bodyPr>
          <a:lstStyle/>
          <a:p>
            <a:r>
              <a:rPr kumimoji="1" lang="en-US" altLang="zh-CN" sz="2400" b="1" dirty="0"/>
              <a:t>1001010010101001000111100</a:t>
            </a:r>
            <a:endParaRPr kumimoji="1" lang="zh-CN" altLang="en-US" sz="2400" b="1" dirty="0"/>
          </a:p>
        </p:txBody>
      </p:sp>
    </p:spTree>
    <p:extLst>
      <p:ext uri="{BB962C8B-B14F-4D97-AF65-F5344CB8AC3E}">
        <p14:creationId xmlns:p14="http://schemas.microsoft.com/office/powerpoint/2010/main" val="1518942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这堂课我们学了啥？</a:t>
            </a:r>
          </a:p>
        </p:txBody>
      </p:sp>
    </p:spTree>
    <p:extLst>
      <p:ext uri="{BB962C8B-B14F-4D97-AF65-F5344CB8AC3E}">
        <p14:creationId xmlns:p14="http://schemas.microsoft.com/office/powerpoint/2010/main" val="2825313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哪些是树，哪些不是树</a:t>
            </a:r>
          </a:p>
        </p:txBody>
      </p:sp>
      <p:pic>
        <p:nvPicPr>
          <p:cNvPr id="6" name="图片 5">
            <a:extLst>
              <a:ext uri="{FF2B5EF4-FFF2-40B4-BE49-F238E27FC236}">
                <a16:creationId xmlns:a16="http://schemas.microsoft.com/office/drawing/2014/main" id="{7EF82B9F-3CF0-EC46-82BB-B8C801756DE8}"/>
              </a:ext>
            </a:extLst>
          </p:cNvPr>
          <p:cNvPicPr>
            <a:picLocks noChangeAspect="1"/>
          </p:cNvPicPr>
          <p:nvPr/>
        </p:nvPicPr>
        <p:blipFill>
          <a:blip r:embed="rId3"/>
          <a:stretch>
            <a:fillRect/>
          </a:stretch>
        </p:blipFill>
        <p:spPr>
          <a:xfrm>
            <a:off x="527050" y="2163041"/>
            <a:ext cx="11137900" cy="3238500"/>
          </a:xfrm>
          <a:prstGeom prst="rect">
            <a:avLst/>
          </a:prstGeom>
        </p:spPr>
      </p:pic>
      <p:pic>
        <p:nvPicPr>
          <p:cNvPr id="9" name="图形 8" descr="复选标记">
            <a:extLst>
              <a:ext uri="{FF2B5EF4-FFF2-40B4-BE49-F238E27FC236}">
                <a16:creationId xmlns:a16="http://schemas.microsoft.com/office/drawing/2014/main" id="{BE6A9162-0A84-094C-B0F8-F9D3945A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097" y="5644183"/>
            <a:ext cx="914400" cy="914400"/>
          </a:xfrm>
          <a:prstGeom prst="rect">
            <a:avLst/>
          </a:prstGeom>
        </p:spPr>
      </p:pic>
      <p:pic>
        <p:nvPicPr>
          <p:cNvPr id="11" name="图形 10" descr="关闭">
            <a:extLst>
              <a:ext uri="{FF2B5EF4-FFF2-40B4-BE49-F238E27FC236}">
                <a16:creationId xmlns:a16="http://schemas.microsoft.com/office/drawing/2014/main" id="{9B881150-AB12-874D-812F-867418A3C3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2479" y="5644183"/>
            <a:ext cx="914400" cy="914400"/>
          </a:xfrm>
          <a:prstGeom prst="rect">
            <a:avLst/>
          </a:prstGeom>
        </p:spPr>
      </p:pic>
      <p:pic>
        <p:nvPicPr>
          <p:cNvPr id="12" name="图形 11" descr="关闭">
            <a:extLst>
              <a:ext uri="{FF2B5EF4-FFF2-40B4-BE49-F238E27FC236}">
                <a16:creationId xmlns:a16="http://schemas.microsoft.com/office/drawing/2014/main" id="{797B83DE-CC90-AD41-95E7-84E59F57D2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7976" y="5648923"/>
            <a:ext cx="914400" cy="914400"/>
          </a:xfrm>
          <a:prstGeom prst="rect">
            <a:avLst/>
          </a:prstGeom>
        </p:spPr>
      </p:pic>
      <p:pic>
        <p:nvPicPr>
          <p:cNvPr id="13" name="图形 12" descr="关闭">
            <a:extLst>
              <a:ext uri="{FF2B5EF4-FFF2-40B4-BE49-F238E27FC236}">
                <a16:creationId xmlns:a16="http://schemas.microsoft.com/office/drawing/2014/main" id="{DC099F1C-01BD-FA4B-9006-8064EB471D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1503" y="5648923"/>
            <a:ext cx="914400" cy="914400"/>
          </a:xfrm>
          <a:prstGeom prst="rect">
            <a:avLst/>
          </a:prstGeom>
        </p:spPr>
      </p:pic>
    </p:spTree>
    <p:extLst>
      <p:ext uri="{BB962C8B-B14F-4D97-AF65-F5344CB8AC3E}">
        <p14:creationId xmlns:p14="http://schemas.microsoft.com/office/powerpoint/2010/main" val="239459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17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结点分类</a:t>
            </a:r>
          </a:p>
        </p:txBody>
      </p:sp>
      <p:pic>
        <p:nvPicPr>
          <p:cNvPr id="4" name="Content Placeholder 3">
            <a:extLst>
              <a:ext uri="{FF2B5EF4-FFF2-40B4-BE49-F238E27FC236}">
                <a16:creationId xmlns:a16="http://schemas.microsoft.com/office/drawing/2014/main" id="{208D7984-08BF-DC47-9FFF-09ECF283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61" y="1786367"/>
            <a:ext cx="8083295" cy="4574801"/>
          </a:xfrm>
          <a:prstGeom prst="rect">
            <a:avLst/>
          </a:prstGeom>
        </p:spPr>
      </p:pic>
      <p:sp>
        <p:nvSpPr>
          <p:cNvPr id="2" name="文本框 1">
            <a:extLst>
              <a:ext uri="{FF2B5EF4-FFF2-40B4-BE49-F238E27FC236}">
                <a16:creationId xmlns:a16="http://schemas.microsoft.com/office/drawing/2014/main" id="{A042C3B8-1900-C04A-8C47-78A9A78F9067}"/>
              </a:ext>
            </a:extLst>
          </p:cNvPr>
          <p:cNvSpPr txBox="1"/>
          <p:nvPr/>
        </p:nvSpPr>
        <p:spPr>
          <a:xfrm>
            <a:off x="9040091" y="2493818"/>
            <a:ext cx="2639291" cy="830997"/>
          </a:xfrm>
          <a:prstGeom prst="rect">
            <a:avLst/>
          </a:prstGeom>
          <a:solidFill>
            <a:schemeClr val="accent2"/>
          </a:solidFill>
        </p:spPr>
        <p:txBody>
          <a:bodyPr wrap="square" rtlCol="0">
            <a:spAutoFit/>
          </a:bodyPr>
          <a:lstStyle/>
          <a:p>
            <a:r>
              <a:rPr kumimoji="1" lang="zh-CN" altLang="en-US" sz="2400" dirty="0">
                <a:solidFill>
                  <a:schemeClr val="bg1"/>
                </a:solidFill>
              </a:rPr>
              <a:t>度：此节点拥有子树的数量。</a:t>
            </a:r>
          </a:p>
        </p:txBody>
      </p:sp>
    </p:spTree>
    <p:extLst>
      <p:ext uri="{BB962C8B-B14F-4D97-AF65-F5344CB8AC3E}">
        <p14:creationId xmlns:p14="http://schemas.microsoft.com/office/powerpoint/2010/main" val="326714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结点间关系</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569660"/>
          </a:xfrm>
          <a:prstGeom prst="rect">
            <a:avLst/>
          </a:prstGeom>
          <a:solidFill>
            <a:schemeClr val="accent2"/>
          </a:solidFill>
        </p:spPr>
        <p:txBody>
          <a:bodyPr wrap="square" rtlCol="0">
            <a:spAutoFit/>
          </a:bodyPr>
          <a:lstStyle/>
          <a:p>
            <a:r>
              <a:rPr kumimoji="1" lang="zh-CN" altLang="en-US" sz="2400" dirty="0">
                <a:solidFill>
                  <a:schemeClr val="bg1"/>
                </a:solidFill>
              </a:rPr>
              <a:t>三种结点：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父结点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子结点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兄弟结点</a:t>
            </a:r>
          </a:p>
        </p:txBody>
      </p:sp>
      <p:pic>
        <p:nvPicPr>
          <p:cNvPr id="5" name="图片 4">
            <a:extLst>
              <a:ext uri="{FF2B5EF4-FFF2-40B4-BE49-F238E27FC236}">
                <a16:creationId xmlns:a16="http://schemas.microsoft.com/office/drawing/2014/main" id="{7745B7B4-1827-1B41-9497-D260D5905238}"/>
              </a:ext>
            </a:extLst>
          </p:cNvPr>
          <p:cNvPicPr>
            <a:picLocks noChangeAspect="1"/>
          </p:cNvPicPr>
          <p:nvPr/>
        </p:nvPicPr>
        <p:blipFill>
          <a:blip r:embed="rId3"/>
          <a:stretch>
            <a:fillRect/>
          </a:stretch>
        </p:blipFill>
        <p:spPr>
          <a:xfrm>
            <a:off x="2054352" y="2127827"/>
            <a:ext cx="5958000" cy="3928826"/>
          </a:xfrm>
          <a:prstGeom prst="rect">
            <a:avLst/>
          </a:prstGeom>
        </p:spPr>
      </p:pic>
    </p:spTree>
    <p:extLst>
      <p:ext uri="{BB962C8B-B14F-4D97-AF65-F5344CB8AC3E}">
        <p14:creationId xmlns:p14="http://schemas.microsoft.com/office/powerpoint/2010/main" val="347719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树的其他概念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深度</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200329"/>
          </a:xfrm>
          <a:prstGeom prst="rect">
            <a:avLst/>
          </a:prstGeom>
          <a:solidFill>
            <a:schemeClr val="accent2"/>
          </a:solidFill>
        </p:spPr>
        <p:txBody>
          <a:bodyPr wrap="square" rtlCol="0">
            <a:spAutoFit/>
          </a:bodyPr>
          <a:lstStyle/>
          <a:p>
            <a:r>
              <a:rPr kumimoji="1" lang="zh-CN" altLang="en-US" sz="2400" dirty="0">
                <a:solidFill>
                  <a:schemeClr val="bg1"/>
                </a:solidFill>
              </a:rPr>
              <a:t>深度：</a:t>
            </a:r>
            <a:endParaRPr kumimoji="1" lang="en-US" altLang="zh-CN" sz="2400" dirty="0">
              <a:solidFill>
                <a:schemeClr val="bg1"/>
              </a:solidFill>
            </a:endParaRPr>
          </a:p>
          <a:p>
            <a:r>
              <a:rPr kumimoji="1" lang="zh-CN" altLang="en-US" sz="2400" dirty="0">
                <a:solidFill>
                  <a:schemeClr val="bg1"/>
                </a:solidFill>
              </a:rPr>
              <a:t>从根结点为第</a:t>
            </a:r>
            <a:r>
              <a:rPr kumimoji="1" lang="en-US" altLang="zh-CN" sz="2400" dirty="0">
                <a:solidFill>
                  <a:schemeClr val="bg1"/>
                </a:solidFill>
              </a:rPr>
              <a:t>1</a:t>
            </a:r>
            <a:r>
              <a:rPr kumimoji="1" lang="zh-CN" altLang="en-US" sz="2400" dirty="0">
                <a:solidFill>
                  <a:schemeClr val="bg1"/>
                </a:solidFill>
              </a:rPr>
              <a:t>层，依次往下。</a:t>
            </a:r>
          </a:p>
        </p:txBody>
      </p:sp>
      <p:pic>
        <p:nvPicPr>
          <p:cNvPr id="6" name="图片 5">
            <a:extLst>
              <a:ext uri="{FF2B5EF4-FFF2-40B4-BE49-F238E27FC236}">
                <a16:creationId xmlns:a16="http://schemas.microsoft.com/office/drawing/2014/main" id="{E52D3226-356B-AA48-A05C-768776F78EA0}"/>
              </a:ext>
            </a:extLst>
          </p:cNvPr>
          <p:cNvPicPr>
            <a:picLocks noChangeAspect="1"/>
          </p:cNvPicPr>
          <p:nvPr/>
        </p:nvPicPr>
        <p:blipFill>
          <a:blip r:embed="rId3"/>
          <a:stretch>
            <a:fillRect/>
          </a:stretch>
        </p:blipFill>
        <p:spPr>
          <a:xfrm>
            <a:off x="734707" y="1844875"/>
            <a:ext cx="7245511" cy="4221297"/>
          </a:xfrm>
          <a:prstGeom prst="rect">
            <a:avLst/>
          </a:prstGeom>
        </p:spPr>
      </p:pic>
    </p:spTree>
    <p:extLst>
      <p:ext uri="{BB962C8B-B14F-4D97-AF65-F5344CB8AC3E}">
        <p14:creationId xmlns:p14="http://schemas.microsoft.com/office/powerpoint/2010/main" val="342190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15751</TotalTime>
  <Words>3121</Words>
  <Application>Microsoft Macintosh PowerPoint</Application>
  <PresentationFormat>宽屏</PresentationFormat>
  <Paragraphs>329</Paragraphs>
  <Slides>60</Slides>
  <Notes>38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60</vt:i4>
      </vt:variant>
    </vt:vector>
  </HeadingPairs>
  <TitlesOfParts>
    <vt:vector size="68" baseType="lpstr">
      <vt:lpstr>等线</vt:lpstr>
      <vt:lpstr>等线 Light</vt:lpstr>
      <vt:lpstr>Microsoft YaHei</vt:lpstr>
      <vt:lpstr>Microsoft YaHei</vt:lpstr>
      <vt:lpstr>Noto Sans S Chinese Medium</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456</cp:revision>
  <dcterms:created xsi:type="dcterms:W3CDTF">2019-09-24T01:18:33Z</dcterms:created>
  <dcterms:modified xsi:type="dcterms:W3CDTF">2020-04-27T05:13:33Z</dcterms:modified>
</cp:coreProperties>
</file>